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4"/>
    <p:sldMasterId id="2147483689" r:id="rId5"/>
  </p:sldMasterIdLst>
  <p:notesMasterIdLst>
    <p:notesMasterId r:id="rId32"/>
  </p:notesMasterIdLst>
  <p:sldIdLst>
    <p:sldId id="11060" r:id="rId6"/>
    <p:sldId id="11330" r:id="rId7"/>
    <p:sldId id="11249" r:id="rId8"/>
    <p:sldId id="11332" r:id="rId9"/>
    <p:sldId id="11333" r:id="rId10"/>
    <p:sldId id="11334" r:id="rId11"/>
    <p:sldId id="11336" r:id="rId12"/>
    <p:sldId id="11253" r:id="rId13"/>
    <p:sldId id="11337" r:id="rId14"/>
    <p:sldId id="11349" r:id="rId15"/>
    <p:sldId id="11358" r:id="rId16"/>
    <p:sldId id="11361" r:id="rId17"/>
    <p:sldId id="11360" r:id="rId18"/>
    <p:sldId id="11359" r:id="rId19"/>
    <p:sldId id="11362" r:id="rId20"/>
    <p:sldId id="11363" r:id="rId21"/>
    <p:sldId id="11264" r:id="rId22"/>
    <p:sldId id="11340" r:id="rId23"/>
    <p:sldId id="11357" r:id="rId24"/>
    <p:sldId id="11344" r:id="rId25"/>
    <p:sldId id="11345" r:id="rId26"/>
    <p:sldId id="11346" r:id="rId27"/>
    <p:sldId id="11351" r:id="rId28"/>
    <p:sldId id="11354" r:id="rId29"/>
    <p:sldId id="11350" r:id="rId30"/>
    <p:sldId id="11355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lear Sans" panose="020B0604020202020204" charset="0"/>
      <p:regular r:id="rId37"/>
      <p:bold r:id="rId38"/>
      <p:italic r:id="rId39"/>
      <p:boldItalic r:id="rId4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38D70D-54EB-CFD8-075A-6125E825A8ED}" name="Roberto Velasquez" initials="RV" userId="c99acd6f6a4999f7" providerId="Windows Live"/>
  <p188:author id="{EB1FF07F-FA96-FBF3-B429-221350E0D151}" name="Schiewe, Marco GIZ BR" initials="SMGB" userId="S::marco.schiewe@giz.de::f5c0eeb5-c988-45f0-a65a-2bbaa259f9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Gomes" initials="SG" lastIdx="2" clrIdx="0">
    <p:extLst>
      <p:ext uri="{19B8F6BF-5375-455C-9EA6-DF929625EA0E}">
        <p15:presenceInfo xmlns:p15="http://schemas.microsoft.com/office/powerpoint/2012/main" userId="c27e6386c549bc2d" providerId="Windows Live"/>
      </p:ext>
    </p:extLst>
  </p:cmAuthor>
  <p:cmAuthor id="2" name="Roberta dos Santos Brum" initials="RdSB" lastIdx="1" clrIdx="1">
    <p:extLst>
      <p:ext uri="{19B8F6BF-5375-455C-9EA6-DF929625EA0E}">
        <p15:presenceInfo xmlns:p15="http://schemas.microsoft.com/office/powerpoint/2012/main" userId="S::roberta.brum@desenvolvesp.com.br::a52ba89e-6ed2-418e-9166-2a662e10030d" providerId="AD"/>
      </p:ext>
    </p:extLst>
  </p:cmAuthor>
  <p:cmAuthor id="3" name="Lubi, Luiz GIZ BR" initials="LLGB" lastIdx="2" clrIdx="2">
    <p:extLst>
      <p:ext uri="{19B8F6BF-5375-455C-9EA6-DF929625EA0E}">
        <p15:presenceInfo xmlns:p15="http://schemas.microsoft.com/office/powerpoint/2012/main" userId="S::luiz.lubi@giz.de::369596f3-2664-4644-9e46-0de2df22f1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65B32E"/>
    <a:srgbClr val="000000"/>
    <a:srgbClr val="94D4EE"/>
    <a:srgbClr val="A1DC77"/>
    <a:srgbClr val="2D2E87"/>
    <a:srgbClr val="008A00"/>
    <a:srgbClr val="D9E1F2"/>
    <a:srgbClr val="FDE05F"/>
    <a:srgbClr val="E2A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36295-54D7-4242-A02B-B1F221E99494}" v="62" dt="2023-11-20T14:50:52.387"/>
    <p1510:client id="{6445E78B-0219-4E69-9065-117687938ECB}" v="1" dt="2023-11-20T14:25:07.272"/>
    <p1510:client id="{73696124-CC98-4D2C-9754-40CAC62A5F1C}" v="2" dt="2023-11-20T20:13:25.468"/>
    <p1510:client id="{77228B28-C94A-45F6-B424-1BF7BC54801D}" v="6" dt="2023-11-20T14:51:59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3099" autoAdjust="0"/>
  </p:normalViewPr>
  <p:slideViewPr>
    <p:cSldViewPr snapToGrid="0">
      <p:cViewPr varScale="1">
        <p:scale>
          <a:sx n="101" d="100"/>
          <a:sy n="101" d="100"/>
        </p:scale>
        <p:origin x="94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48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ana, Larissa GIZ BR" userId="f0f4b5d5-3d61-47b5-932c-cf4edb4c1391" providerId="ADAL" clId="{8654C20C-80F2-4690-BB6F-13B2B42A5600}"/>
    <pc:docChg chg="custSel modSld">
      <pc:chgData name="Viana, Larissa GIZ BR" userId="f0f4b5d5-3d61-47b5-932c-cf4edb4c1391" providerId="ADAL" clId="{8654C20C-80F2-4690-BB6F-13B2B42A5600}" dt="2023-11-20T14:21:37.416" v="20" actId="207"/>
      <pc:docMkLst>
        <pc:docMk/>
      </pc:docMkLst>
      <pc:sldChg chg="modSp mod">
        <pc:chgData name="Viana, Larissa GIZ BR" userId="f0f4b5d5-3d61-47b5-932c-cf4edb4c1391" providerId="ADAL" clId="{8654C20C-80F2-4690-BB6F-13B2B42A5600}" dt="2023-11-20T14:20:53.553" v="11" actId="207"/>
        <pc:sldMkLst>
          <pc:docMk/>
          <pc:sldMk cId="2794836953" sldId="11337"/>
        </pc:sldMkLst>
        <pc:graphicFrameChg chg="modGraphic">
          <ac:chgData name="Viana, Larissa GIZ BR" userId="f0f4b5d5-3d61-47b5-932c-cf4edb4c1391" providerId="ADAL" clId="{8654C20C-80F2-4690-BB6F-13B2B42A5600}" dt="2023-11-20T14:20:53.553" v="11" actId="207"/>
          <ac:graphicFrameMkLst>
            <pc:docMk/>
            <pc:sldMk cId="2794836953" sldId="11337"/>
            <ac:graphicFrameMk id="8" creationId="{52DA2A82-2287-83B2-958E-B09931DEA928}"/>
          </ac:graphicFrameMkLst>
        </pc:graphicFrameChg>
      </pc:sldChg>
      <pc:sldChg chg="modSp mod">
        <pc:chgData name="Viana, Larissa GIZ BR" userId="f0f4b5d5-3d61-47b5-932c-cf4edb4c1391" providerId="ADAL" clId="{8654C20C-80F2-4690-BB6F-13B2B42A5600}" dt="2023-11-20T14:21:05.083" v="13" actId="207"/>
        <pc:sldMkLst>
          <pc:docMk/>
          <pc:sldMk cId="1840159375" sldId="11344"/>
        </pc:sldMkLst>
        <pc:graphicFrameChg chg="modGraphic">
          <ac:chgData name="Viana, Larissa GIZ BR" userId="f0f4b5d5-3d61-47b5-932c-cf4edb4c1391" providerId="ADAL" clId="{8654C20C-80F2-4690-BB6F-13B2B42A5600}" dt="2023-11-20T14:21:05.083" v="13" actId="207"/>
          <ac:graphicFrameMkLst>
            <pc:docMk/>
            <pc:sldMk cId="1840159375" sldId="11344"/>
            <ac:graphicFrameMk id="10" creationId="{00251A26-CC2C-5D50-54A6-2B851CAFBA8F}"/>
          </ac:graphicFrameMkLst>
        </pc:graphicFrameChg>
      </pc:sldChg>
      <pc:sldChg chg="modSp mod">
        <pc:chgData name="Viana, Larissa GIZ BR" userId="f0f4b5d5-3d61-47b5-932c-cf4edb4c1391" providerId="ADAL" clId="{8654C20C-80F2-4690-BB6F-13B2B42A5600}" dt="2023-11-20T14:21:19.607" v="16" actId="207"/>
        <pc:sldMkLst>
          <pc:docMk/>
          <pc:sldMk cId="4266079477" sldId="11345"/>
        </pc:sldMkLst>
        <pc:graphicFrameChg chg="modGraphic">
          <ac:chgData name="Viana, Larissa GIZ BR" userId="f0f4b5d5-3d61-47b5-932c-cf4edb4c1391" providerId="ADAL" clId="{8654C20C-80F2-4690-BB6F-13B2B42A5600}" dt="2023-11-20T14:21:19.607" v="16" actId="207"/>
          <ac:graphicFrameMkLst>
            <pc:docMk/>
            <pc:sldMk cId="4266079477" sldId="11345"/>
            <ac:graphicFrameMk id="5" creationId="{01CB2543-3366-8903-CAA2-3C72A8739DC9}"/>
          </ac:graphicFrameMkLst>
        </pc:graphicFrameChg>
      </pc:sldChg>
      <pc:sldChg chg="modSp mod">
        <pc:chgData name="Viana, Larissa GIZ BR" userId="f0f4b5d5-3d61-47b5-932c-cf4edb4c1391" providerId="ADAL" clId="{8654C20C-80F2-4690-BB6F-13B2B42A5600}" dt="2023-11-20T14:21:28.518" v="18" actId="207"/>
        <pc:sldMkLst>
          <pc:docMk/>
          <pc:sldMk cId="639597695" sldId="11346"/>
        </pc:sldMkLst>
        <pc:graphicFrameChg chg="modGraphic">
          <ac:chgData name="Viana, Larissa GIZ BR" userId="f0f4b5d5-3d61-47b5-932c-cf4edb4c1391" providerId="ADAL" clId="{8654C20C-80F2-4690-BB6F-13B2B42A5600}" dt="2023-11-20T14:21:24.622" v="17" actId="207"/>
          <ac:graphicFrameMkLst>
            <pc:docMk/>
            <pc:sldMk cId="639597695" sldId="11346"/>
            <ac:graphicFrameMk id="2" creationId="{62DCC43C-FDC2-D022-6B19-CE4F796F0355}"/>
          </ac:graphicFrameMkLst>
        </pc:graphicFrameChg>
        <pc:graphicFrameChg chg="modGraphic">
          <ac:chgData name="Viana, Larissa GIZ BR" userId="f0f4b5d5-3d61-47b5-932c-cf4edb4c1391" providerId="ADAL" clId="{8654C20C-80F2-4690-BB6F-13B2B42A5600}" dt="2023-11-20T14:21:28.518" v="18" actId="207"/>
          <ac:graphicFrameMkLst>
            <pc:docMk/>
            <pc:sldMk cId="639597695" sldId="11346"/>
            <ac:graphicFrameMk id="3" creationId="{59239EBE-2E93-7F71-2843-DEA0B3F33BE0}"/>
          </ac:graphicFrameMkLst>
        </pc:graphicFrameChg>
      </pc:sldChg>
      <pc:sldChg chg="modSp mod">
        <pc:chgData name="Viana, Larissa GIZ BR" userId="f0f4b5d5-3d61-47b5-932c-cf4edb4c1391" providerId="ADAL" clId="{8654C20C-80F2-4690-BB6F-13B2B42A5600}" dt="2023-11-20T14:21:37.416" v="20" actId="207"/>
        <pc:sldMkLst>
          <pc:docMk/>
          <pc:sldMk cId="1047230688" sldId="11350"/>
        </pc:sldMkLst>
        <pc:graphicFrameChg chg="modGraphic">
          <ac:chgData name="Viana, Larissa GIZ BR" userId="f0f4b5d5-3d61-47b5-932c-cf4edb4c1391" providerId="ADAL" clId="{8654C20C-80F2-4690-BB6F-13B2B42A5600}" dt="2023-11-20T14:21:34.246" v="19" actId="207"/>
          <ac:graphicFrameMkLst>
            <pc:docMk/>
            <pc:sldMk cId="1047230688" sldId="11350"/>
            <ac:graphicFrameMk id="3" creationId="{79D9C428-F678-2A30-761F-F5C4D4FB290D}"/>
          </ac:graphicFrameMkLst>
        </pc:graphicFrameChg>
        <pc:graphicFrameChg chg="modGraphic">
          <ac:chgData name="Viana, Larissa GIZ BR" userId="f0f4b5d5-3d61-47b5-932c-cf4edb4c1391" providerId="ADAL" clId="{8654C20C-80F2-4690-BB6F-13B2B42A5600}" dt="2023-11-20T14:21:37.416" v="20" actId="207"/>
          <ac:graphicFrameMkLst>
            <pc:docMk/>
            <pc:sldMk cId="1047230688" sldId="11350"/>
            <ac:graphicFrameMk id="5" creationId="{DCD8194D-289F-910F-B7EA-EB06879569BB}"/>
          </ac:graphicFrameMkLst>
        </pc:graphicFrameChg>
      </pc:sldChg>
      <pc:sldChg chg="modSp mod">
        <pc:chgData name="Viana, Larissa GIZ BR" userId="f0f4b5d5-3d61-47b5-932c-cf4edb4c1391" providerId="ADAL" clId="{8654C20C-80F2-4690-BB6F-13B2B42A5600}" dt="2023-11-20T14:19:01.934" v="8" actId="255"/>
        <pc:sldMkLst>
          <pc:docMk/>
          <pc:sldMk cId="1694946165" sldId="11351"/>
        </pc:sldMkLst>
        <pc:spChg chg="mod">
          <ac:chgData name="Viana, Larissa GIZ BR" userId="f0f4b5d5-3d61-47b5-932c-cf4edb4c1391" providerId="ADAL" clId="{8654C20C-80F2-4690-BB6F-13B2B42A5600}" dt="2023-11-20T14:18:55.450" v="6" actId="255"/>
          <ac:spMkLst>
            <pc:docMk/>
            <pc:sldMk cId="1694946165" sldId="11351"/>
            <ac:spMk id="13" creationId="{6F22429A-7EFE-8083-C060-B9B17975C673}"/>
          </ac:spMkLst>
        </pc:spChg>
        <pc:spChg chg="mod">
          <ac:chgData name="Viana, Larissa GIZ BR" userId="f0f4b5d5-3d61-47b5-932c-cf4edb4c1391" providerId="ADAL" clId="{8654C20C-80F2-4690-BB6F-13B2B42A5600}" dt="2023-11-20T14:18:58.794" v="7" actId="255"/>
          <ac:spMkLst>
            <pc:docMk/>
            <pc:sldMk cId="1694946165" sldId="11351"/>
            <ac:spMk id="14" creationId="{D9C6C2C0-7D1D-B052-5FE6-52C3896260FE}"/>
          </ac:spMkLst>
        </pc:spChg>
        <pc:spChg chg="mod">
          <ac:chgData name="Viana, Larissa GIZ BR" userId="f0f4b5d5-3d61-47b5-932c-cf4edb4c1391" providerId="ADAL" clId="{8654C20C-80F2-4690-BB6F-13B2B42A5600}" dt="2023-11-20T14:19:01.934" v="8" actId="255"/>
          <ac:spMkLst>
            <pc:docMk/>
            <pc:sldMk cId="1694946165" sldId="11351"/>
            <ac:spMk id="15" creationId="{B148DC8F-8EE0-B1A1-FF80-D513C5A31068}"/>
          </ac:spMkLst>
        </pc:spChg>
      </pc:sldChg>
    </pc:docChg>
  </pc:docChgLst>
  <pc:docChgLst>
    <pc:chgData name="Ribeiro, Nivea GIZ BR" userId="da2677e1-f0b1-4961-85ec-a7a09c73cfdb" providerId="ADAL" clId="{77228B28-C94A-45F6-B424-1BF7BC54801D}"/>
    <pc:docChg chg="undo custSel addSld delSld modSld">
      <pc:chgData name="Ribeiro, Nivea GIZ BR" userId="da2677e1-f0b1-4961-85ec-a7a09c73cfdb" providerId="ADAL" clId="{77228B28-C94A-45F6-B424-1BF7BC54801D}" dt="2023-11-20T14:53:38.260" v="19" actId="1076"/>
      <pc:docMkLst>
        <pc:docMk/>
      </pc:docMkLst>
      <pc:sldChg chg="modSp mod">
        <pc:chgData name="Ribeiro, Nivea GIZ BR" userId="da2677e1-f0b1-4961-85ec-a7a09c73cfdb" providerId="ADAL" clId="{77228B28-C94A-45F6-B424-1BF7BC54801D}" dt="2023-11-20T14:53:23.087" v="18" actId="1076"/>
        <pc:sldMkLst>
          <pc:docMk/>
          <pc:sldMk cId="1316196769" sldId="11249"/>
        </pc:sldMkLst>
        <pc:spChg chg="mod">
          <ac:chgData name="Ribeiro, Nivea GIZ BR" userId="da2677e1-f0b1-4961-85ec-a7a09c73cfdb" providerId="ADAL" clId="{77228B28-C94A-45F6-B424-1BF7BC54801D}" dt="2023-11-20T14:53:23.087" v="18" actId="1076"/>
          <ac:spMkLst>
            <pc:docMk/>
            <pc:sldMk cId="1316196769" sldId="11249"/>
            <ac:spMk id="2" creationId="{07051255-605D-A5D0-404C-A148997B8852}"/>
          </ac:spMkLst>
        </pc:spChg>
      </pc:sldChg>
      <pc:sldChg chg="modSp mod">
        <pc:chgData name="Ribeiro, Nivea GIZ BR" userId="da2677e1-f0b1-4961-85ec-a7a09c73cfdb" providerId="ADAL" clId="{77228B28-C94A-45F6-B424-1BF7BC54801D}" dt="2023-11-20T14:53:14.254" v="17" actId="1076"/>
        <pc:sldMkLst>
          <pc:docMk/>
          <pc:sldMk cId="1795169182" sldId="11253"/>
        </pc:sldMkLst>
        <pc:spChg chg="mod">
          <ac:chgData name="Ribeiro, Nivea GIZ BR" userId="da2677e1-f0b1-4961-85ec-a7a09c73cfdb" providerId="ADAL" clId="{77228B28-C94A-45F6-B424-1BF7BC54801D}" dt="2023-11-20T14:53:14.254" v="17" actId="1076"/>
          <ac:spMkLst>
            <pc:docMk/>
            <pc:sldMk cId="1795169182" sldId="11253"/>
            <ac:spMk id="2" creationId="{07051255-605D-A5D0-404C-A148997B8852}"/>
          </ac:spMkLst>
        </pc:spChg>
      </pc:sldChg>
      <pc:sldChg chg="delSp modSp mod setBg">
        <pc:chgData name="Ribeiro, Nivea GIZ BR" userId="da2677e1-f0b1-4961-85ec-a7a09c73cfdb" providerId="ADAL" clId="{77228B28-C94A-45F6-B424-1BF7BC54801D}" dt="2023-11-20T14:52:37.824" v="15" actId="1076"/>
        <pc:sldMkLst>
          <pc:docMk/>
          <pc:sldMk cId="1816073518" sldId="11264"/>
        </pc:sldMkLst>
        <pc:spChg chg="mod">
          <ac:chgData name="Ribeiro, Nivea GIZ BR" userId="da2677e1-f0b1-4961-85ec-a7a09c73cfdb" providerId="ADAL" clId="{77228B28-C94A-45F6-B424-1BF7BC54801D}" dt="2023-11-20T14:52:37.824" v="15" actId="1076"/>
          <ac:spMkLst>
            <pc:docMk/>
            <pc:sldMk cId="1816073518" sldId="11264"/>
            <ac:spMk id="2" creationId="{07051255-605D-A5D0-404C-A148997B8852}"/>
          </ac:spMkLst>
        </pc:spChg>
        <pc:picChg chg="del">
          <ac:chgData name="Ribeiro, Nivea GIZ BR" userId="da2677e1-f0b1-4961-85ec-a7a09c73cfdb" providerId="ADAL" clId="{77228B28-C94A-45F6-B424-1BF7BC54801D}" dt="2023-11-20T14:51:27.433" v="2" actId="478"/>
          <ac:picMkLst>
            <pc:docMk/>
            <pc:sldMk cId="1816073518" sldId="11264"/>
            <ac:picMk id="5" creationId="{E2D8E432-2F68-F50D-E247-AD5DBD6996AC}"/>
          </ac:picMkLst>
        </pc:picChg>
      </pc:sldChg>
      <pc:sldChg chg="delSp modSp mod setBg">
        <pc:chgData name="Ribeiro, Nivea GIZ BR" userId="da2677e1-f0b1-4961-85ec-a7a09c73cfdb" providerId="ADAL" clId="{77228B28-C94A-45F6-B424-1BF7BC54801D}" dt="2023-11-20T14:53:38.260" v="19" actId="1076"/>
        <pc:sldMkLst>
          <pc:docMk/>
          <pc:sldMk cId="3326983002" sldId="11354"/>
        </pc:sldMkLst>
        <pc:spChg chg="mod">
          <ac:chgData name="Ribeiro, Nivea GIZ BR" userId="da2677e1-f0b1-4961-85ec-a7a09c73cfdb" providerId="ADAL" clId="{77228B28-C94A-45F6-B424-1BF7BC54801D}" dt="2023-11-20T14:53:38.260" v="19" actId="1076"/>
          <ac:spMkLst>
            <pc:docMk/>
            <pc:sldMk cId="3326983002" sldId="11354"/>
            <ac:spMk id="2" creationId="{07051255-605D-A5D0-404C-A148997B8852}"/>
          </ac:spMkLst>
        </pc:spChg>
        <pc:spChg chg="del">
          <ac:chgData name="Ribeiro, Nivea GIZ BR" userId="da2677e1-f0b1-4961-85ec-a7a09c73cfdb" providerId="ADAL" clId="{77228B28-C94A-45F6-B424-1BF7BC54801D}" dt="2023-11-20T14:51:52.504" v="6" actId="478"/>
          <ac:spMkLst>
            <pc:docMk/>
            <pc:sldMk cId="3326983002" sldId="11354"/>
            <ac:spMk id="3" creationId="{C6647C61-D100-29C0-231A-DEE0619FE5DC}"/>
          </ac:spMkLst>
        </pc:spChg>
        <pc:picChg chg="del">
          <ac:chgData name="Ribeiro, Nivea GIZ BR" userId="da2677e1-f0b1-4961-85ec-a7a09c73cfdb" providerId="ADAL" clId="{77228B28-C94A-45F6-B424-1BF7BC54801D}" dt="2023-11-20T14:51:48.957" v="5" actId="478"/>
          <ac:picMkLst>
            <pc:docMk/>
            <pc:sldMk cId="3326983002" sldId="11354"/>
            <ac:picMk id="5" creationId="{E2D8E432-2F68-F50D-E247-AD5DBD6996AC}"/>
          </ac:picMkLst>
        </pc:picChg>
      </pc:sldChg>
      <pc:sldChg chg="add del setBg">
        <pc:chgData name="Ribeiro, Nivea GIZ BR" userId="da2677e1-f0b1-4961-85ec-a7a09c73cfdb" providerId="ADAL" clId="{77228B28-C94A-45F6-B424-1BF7BC54801D}" dt="2023-11-20T14:51:25.110" v="1"/>
        <pc:sldMkLst>
          <pc:docMk/>
          <pc:sldMk cId="4173039177" sldId="11364"/>
        </pc:sldMkLst>
      </pc:sldChg>
    </pc:docChg>
  </pc:docChgLst>
  <pc:docChgLst>
    <pc:chgData name="Ribeiro, Nivea GIZ BR" userId="S::nivea.ribeiro@giz.de::da2677e1-f0b1-4961-85ec-a7a09c73cfdb" providerId="AD" clId="Web-{6445E78B-0219-4E69-9065-117687938ECB}"/>
    <pc:docChg chg="modSld">
      <pc:chgData name="Ribeiro, Nivea GIZ BR" userId="S::nivea.ribeiro@giz.de::da2677e1-f0b1-4961-85ec-a7a09c73cfdb" providerId="AD" clId="Web-{6445E78B-0219-4E69-9065-117687938ECB}" dt="2023-11-20T14:25:07.272" v="0" actId="1076"/>
      <pc:docMkLst>
        <pc:docMk/>
      </pc:docMkLst>
      <pc:sldChg chg="modSp">
        <pc:chgData name="Ribeiro, Nivea GIZ BR" userId="S::nivea.ribeiro@giz.de::da2677e1-f0b1-4961-85ec-a7a09c73cfdb" providerId="AD" clId="Web-{6445E78B-0219-4E69-9065-117687938ECB}" dt="2023-11-20T14:25:07.272" v="0" actId="1076"/>
        <pc:sldMkLst>
          <pc:docMk/>
          <pc:sldMk cId="4202338071" sldId="11358"/>
        </pc:sldMkLst>
        <pc:picChg chg="mod">
          <ac:chgData name="Ribeiro, Nivea GIZ BR" userId="S::nivea.ribeiro@giz.de::da2677e1-f0b1-4961-85ec-a7a09c73cfdb" providerId="AD" clId="Web-{6445E78B-0219-4E69-9065-117687938ECB}" dt="2023-11-20T14:25:07.272" v="0" actId="1076"/>
          <ac:picMkLst>
            <pc:docMk/>
            <pc:sldMk cId="4202338071" sldId="11358"/>
            <ac:picMk id="3" creationId="{CE1DE06C-436B-4AF3-8CE4-08849B98F58A}"/>
          </ac:picMkLst>
        </pc:picChg>
      </pc:sldChg>
    </pc:docChg>
  </pc:docChgLst>
  <pc:docChgLst>
    <pc:chgData name="Schiewe, Marco GIZ BR" userId="f5c0eeb5-c988-45f0-a65a-2bbaa259f97a" providerId="ADAL" clId="{73696124-CC98-4D2C-9754-40CAC62A5F1C}"/>
    <pc:docChg chg="modSld">
      <pc:chgData name="Schiewe, Marco GIZ BR" userId="f5c0eeb5-c988-45f0-a65a-2bbaa259f97a" providerId="ADAL" clId="{73696124-CC98-4D2C-9754-40CAC62A5F1C}" dt="2023-11-20T20:13:25.468" v="1"/>
      <pc:docMkLst>
        <pc:docMk/>
      </pc:docMkLst>
      <pc:sldChg chg="modAnim">
        <pc:chgData name="Schiewe, Marco GIZ BR" userId="f5c0eeb5-c988-45f0-a65a-2bbaa259f97a" providerId="ADAL" clId="{73696124-CC98-4D2C-9754-40CAC62A5F1C}" dt="2023-11-20T20:13:25.468" v="1"/>
        <pc:sldMkLst>
          <pc:docMk/>
          <pc:sldMk cId="561326971" sldId="11357"/>
        </pc:sldMkLst>
      </pc:sldChg>
    </pc:docChg>
  </pc:docChgLst>
  <pc:docChgLst>
    <pc:chgData name="Ribeiro, Nivea GIZ BR" userId="S::nivea.ribeiro@giz.de::da2677e1-f0b1-4961-85ec-a7a09c73cfdb" providerId="AD" clId="Web-{57336295-54D7-4242-A02B-B1F221E99494}"/>
    <pc:docChg chg="modSld">
      <pc:chgData name="Ribeiro, Nivea GIZ BR" userId="S::nivea.ribeiro@giz.de::da2677e1-f0b1-4961-85ec-a7a09c73cfdb" providerId="AD" clId="Web-{57336295-54D7-4242-A02B-B1F221E99494}" dt="2023-11-20T14:50:52.387" v="57" actId="1076"/>
      <pc:docMkLst>
        <pc:docMk/>
      </pc:docMkLst>
      <pc:sldChg chg="addSp delSp modSp mod setBg">
        <pc:chgData name="Ribeiro, Nivea GIZ BR" userId="S::nivea.ribeiro@giz.de::da2677e1-f0b1-4961-85ec-a7a09c73cfdb" providerId="AD" clId="Web-{57336295-54D7-4242-A02B-B1F221E99494}" dt="2023-11-20T14:47:58.421" v="52"/>
        <pc:sldMkLst>
          <pc:docMk/>
          <pc:sldMk cId="1316196769" sldId="11249"/>
        </pc:sldMkLst>
        <pc:spChg chg="mod">
          <ac:chgData name="Ribeiro, Nivea GIZ BR" userId="S::nivea.ribeiro@giz.de::da2677e1-f0b1-4961-85ec-a7a09c73cfdb" providerId="AD" clId="Web-{57336295-54D7-4242-A02B-B1F221E99494}" dt="2023-11-20T14:45:55.803" v="43"/>
          <ac:spMkLst>
            <pc:docMk/>
            <pc:sldMk cId="1316196769" sldId="11249"/>
            <ac:spMk id="2" creationId="{07051255-605D-A5D0-404C-A148997B8852}"/>
          </ac:spMkLst>
        </pc:spChg>
        <pc:spChg chg="del">
          <ac:chgData name="Ribeiro, Nivea GIZ BR" userId="S::nivea.ribeiro@giz.de::da2677e1-f0b1-4961-85ec-a7a09c73cfdb" providerId="AD" clId="Web-{57336295-54D7-4242-A02B-B1F221E99494}" dt="2023-11-20T14:45:23.941" v="36"/>
          <ac:spMkLst>
            <pc:docMk/>
            <pc:sldMk cId="1316196769" sldId="11249"/>
            <ac:spMk id="3" creationId="{80F66E68-43B6-6C4D-2587-148AD0A15015}"/>
          </ac:spMkLst>
        </pc:spChg>
        <pc:spChg chg="add del">
          <ac:chgData name="Ribeiro, Nivea GIZ BR" userId="S::nivea.ribeiro@giz.de::da2677e1-f0b1-4961-85ec-a7a09c73cfdb" providerId="AD" clId="Web-{57336295-54D7-4242-A02B-B1F221E99494}" dt="2023-11-20T14:45:55.803" v="43"/>
          <ac:spMkLst>
            <pc:docMk/>
            <pc:sldMk cId="1316196769" sldId="11249"/>
            <ac:spMk id="9" creationId="{D4771268-CB57-404A-9271-370EB28F6090}"/>
          </ac:spMkLst>
        </pc:spChg>
        <pc:picChg chg="add del mod ord">
          <ac:chgData name="Ribeiro, Nivea GIZ BR" userId="S::nivea.ribeiro@giz.de::da2677e1-f0b1-4961-85ec-a7a09c73cfdb" providerId="AD" clId="Web-{57336295-54D7-4242-A02B-B1F221E99494}" dt="2023-11-20T14:46:19.133" v="51"/>
          <ac:picMkLst>
            <pc:docMk/>
            <pc:sldMk cId="1316196769" sldId="11249"/>
            <ac:picMk id="4" creationId="{275BA647-6E27-6850-4DC9-03DFB9B9295D}"/>
          </ac:picMkLst>
        </pc:picChg>
        <pc:picChg chg="del mod">
          <ac:chgData name="Ribeiro, Nivea GIZ BR" userId="S::nivea.ribeiro@giz.de::da2677e1-f0b1-4961-85ec-a7a09c73cfdb" providerId="AD" clId="Web-{57336295-54D7-4242-A02B-B1F221E99494}" dt="2023-11-20T14:44:49.720" v="33"/>
          <ac:picMkLst>
            <pc:docMk/>
            <pc:sldMk cId="1316196769" sldId="11249"/>
            <ac:picMk id="5" creationId="{E2D8E432-2F68-F50D-E247-AD5DBD6996AC}"/>
          </ac:picMkLst>
        </pc:picChg>
      </pc:sldChg>
      <pc:sldChg chg="delSp modSp mod setBg">
        <pc:chgData name="Ribeiro, Nivea GIZ BR" userId="S::nivea.ribeiro@giz.de::da2677e1-f0b1-4961-85ec-a7a09c73cfdb" providerId="AD" clId="Web-{57336295-54D7-4242-A02B-B1F221E99494}" dt="2023-11-20T14:50:52.387" v="57" actId="1076"/>
        <pc:sldMkLst>
          <pc:docMk/>
          <pc:sldMk cId="1795169182" sldId="11253"/>
        </pc:sldMkLst>
        <pc:spChg chg="mod">
          <ac:chgData name="Ribeiro, Nivea GIZ BR" userId="S::nivea.ribeiro@giz.de::da2677e1-f0b1-4961-85ec-a7a09c73cfdb" providerId="AD" clId="Web-{57336295-54D7-4242-A02B-B1F221E99494}" dt="2023-11-20T14:50:52.387" v="57" actId="1076"/>
          <ac:spMkLst>
            <pc:docMk/>
            <pc:sldMk cId="1795169182" sldId="11253"/>
            <ac:spMk id="2" creationId="{07051255-605D-A5D0-404C-A148997B8852}"/>
          </ac:spMkLst>
        </pc:spChg>
        <pc:spChg chg="del">
          <ac:chgData name="Ribeiro, Nivea GIZ BR" userId="S::nivea.ribeiro@giz.de::da2677e1-f0b1-4961-85ec-a7a09c73cfdb" providerId="AD" clId="Web-{57336295-54D7-4242-A02B-B1F221E99494}" dt="2023-11-20T14:50:13.493" v="54"/>
          <ac:spMkLst>
            <pc:docMk/>
            <pc:sldMk cId="1795169182" sldId="11253"/>
            <ac:spMk id="3" creationId="{6B1A8517-286B-3A1C-0E03-B939DCEFE2A2}"/>
          </ac:spMkLst>
        </pc:spChg>
        <pc:picChg chg="del">
          <ac:chgData name="Ribeiro, Nivea GIZ BR" userId="S::nivea.ribeiro@giz.de::da2677e1-f0b1-4961-85ec-a7a09c73cfdb" providerId="AD" clId="Web-{57336295-54D7-4242-A02B-B1F221E99494}" dt="2023-11-20T14:49:45.132" v="53"/>
          <ac:picMkLst>
            <pc:docMk/>
            <pc:sldMk cId="1795169182" sldId="11253"/>
            <ac:picMk id="5" creationId="{E2D8E432-2F68-F50D-E247-AD5DBD6996AC}"/>
          </ac:picMkLst>
        </pc:picChg>
      </pc:sldChg>
      <pc:sldChg chg="modSp">
        <pc:chgData name="Ribeiro, Nivea GIZ BR" userId="S::nivea.ribeiro@giz.de::da2677e1-f0b1-4961-85ec-a7a09c73cfdb" providerId="AD" clId="Web-{57336295-54D7-4242-A02B-B1F221E99494}" dt="2023-11-20T14:36:14.042" v="32" actId="1076"/>
        <pc:sldMkLst>
          <pc:docMk/>
          <pc:sldMk cId="1816073518" sldId="11264"/>
        </pc:sldMkLst>
        <pc:picChg chg="mod">
          <ac:chgData name="Ribeiro, Nivea GIZ BR" userId="S::nivea.ribeiro@giz.de::da2677e1-f0b1-4961-85ec-a7a09c73cfdb" providerId="AD" clId="Web-{57336295-54D7-4242-A02B-B1F221E99494}" dt="2023-11-20T14:36:14.042" v="32" actId="1076"/>
          <ac:picMkLst>
            <pc:docMk/>
            <pc:sldMk cId="1816073518" sldId="11264"/>
            <ac:picMk id="5" creationId="{E2D8E432-2F68-F50D-E247-AD5DBD6996AC}"/>
          </ac:picMkLst>
        </pc:picChg>
      </pc:sldChg>
      <pc:sldChg chg="modSp">
        <pc:chgData name="Ribeiro, Nivea GIZ BR" userId="S::nivea.ribeiro@giz.de::da2677e1-f0b1-4961-85ec-a7a09c73cfdb" providerId="AD" clId="Web-{57336295-54D7-4242-A02B-B1F221E99494}" dt="2023-11-20T14:33:47.532" v="28" actId="1076"/>
        <pc:sldMkLst>
          <pc:docMk/>
          <pc:sldMk cId="3027109594" sldId="11334"/>
        </pc:sldMkLst>
        <pc:spChg chg="mod">
          <ac:chgData name="Ribeiro, Nivea GIZ BR" userId="S::nivea.ribeiro@giz.de::da2677e1-f0b1-4961-85ec-a7a09c73cfdb" providerId="AD" clId="Web-{57336295-54D7-4242-A02B-B1F221E99494}" dt="2023-11-20T14:33:33.937" v="26" actId="1076"/>
          <ac:spMkLst>
            <pc:docMk/>
            <pc:sldMk cId="3027109594" sldId="11334"/>
            <ac:spMk id="25" creationId="{00C457DD-7CB0-C7ED-4103-95641751FFBB}"/>
          </ac:spMkLst>
        </pc:spChg>
        <pc:picChg chg="mod">
          <ac:chgData name="Ribeiro, Nivea GIZ BR" userId="S::nivea.ribeiro@giz.de::da2677e1-f0b1-4961-85ec-a7a09c73cfdb" providerId="AD" clId="Web-{57336295-54D7-4242-A02B-B1F221E99494}" dt="2023-11-20T14:33:47.532" v="28" actId="1076"/>
          <ac:picMkLst>
            <pc:docMk/>
            <pc:sldMk cId="3027109594" sldId="11334"/>
            <ac:picMk id="22" creationId="{6B91CE06-9F11-6B82-5AB2-3F1A4924C823}"/>
          </ac:picMkLst>
        </pc:picChg>
        <pc:picChg chg="mod">
          <ac:chgData name="Ribeiro, Nivea GIZ BR" userId="S::nivea.ribeiro@giz.de::da2677e1-f0b1-4961-85ec-a7a09c73cfdb" providerId="AD" clId="Web-{57336295-54D7-4242-A02B-B1F221E99494}" dt="2023-11-20T14:33:10.045" v="24" actId="1076"/>
          <ac:picMkLst>
            <pc:docMk/>
            <pc:sldMk cId="3027109594" sldId="11334"/>
            <ac:picMk id="24" creationId="{3125C3D0-24D0-1260-7BAA-5C990B25D7C4}"/>
          </ac:picMkLst>
        </pc:picChg>
      </pc:sldChg>
      <pc:sldChg chg="modSp">
        <pc:chgData name="Ribeiro, Nivea GIZ BR" userId="S::nivea.ribeiro@giz.de::da2677e1-f0b1-4961-85ec-a7a09c73cfdb" providerId="AD" clId="Web-{57336295-54D7-4242-A02B-B1F221E99494}" dt="2023-11-20T14:30:40.206" v="6" actId="14100"/>
        <pc:sldMkLst>
          <pc:docMk/>
          <pc:sldMk cId="1840159375" sldId="11344"/>
        </pc:sldMkLst>
        <pc:spChg chg="mod">
          <ac:chgData name="Ribeiro, Nivea GIZ BR" userId="S::nivea.ribeiro@giz.de::da2677e1-f0b1-4961-85ec-a7a09c73cfdb" providerId="AD" clId="Web-{57336295-54D7-4242-A02B-B1F221E99494}" dt="2023-11-20T14:30:40.206" v="6" actId="14100"/>
          <ac:spMkLst>
            <pc:docMk/>
            <pc:sldMk cId="1840159375" sldId="11344"/>
            <ac:spMk id="8" creationId="{7BFF4079-884F-7EE9-4290-C322D84AB7CD}"/>
          </ac:spMkLst>
        </pc:spChg>
      </pc:sldChg>
      <pc:sldChg chg="modSp">
        <pc:chgData name="Ribeiro, Nivea GIZ BR" userId="S::nivea.ribeiro@giz.de::da2677e1-f0b1-4961-85ec-a7a09c73cfdb" providerId="AD" clId="Web-{57336295-54D7-4242-A02B-B1F221E99494}" dt="2023-11-20T14:32:10.306" v="22" actId="14100"/>
        <pc:sldMkLst>
          <pc:docMk/>
          <pc:sldMk cId="1694946165" sldId="11351"/>
        </pc:sldMkLst>
        <pc:spChg chg="mod">
          <ac:chgData name="Ribeiro, Nivea GIZ BR" userId="S::nivea.ribeiro@giz.de::da2677e1-f0b1-4961-85ec-a7a09c73cfdb" providerId="AD" clId="Web-{57336295-54D7-4242-A02B-B1F221E99494}" dt="2023-11-20T14:30:55.691" v="8" actId="1076"/>
          <ac:spMkLst>
            <pc:docMk/>
            <pc:sldMk cId="1694946165" sldId="11351"/>
            <ac:spMk id="13" creationId="{6F22429A-7EFE-8083-C060-B9B17975C673}"/>
          </ac:spMkLst>
        </pc:spChg>
        <pc:spChg chg="mod">
          <ac:chgData name="Ribeiro, Nivea GIZ BR" userId="S::nivea.ribeiro@giz.de::da2677e1-f0b1-4961-85ec-a7a09c73cfdb" providerId="AD" clId="Web-{57336295-54D7-4242-A02B-B1F221E99494}" dt="2023-11-20T14:30:47.003" v="7" actId="1076"/>
          <ac:spMkLst>
            <pc:docMk/>
            <pc:sldMk cId="1694946165" sldId="11351"/>
            <ac:spMk id="14" creationId="{D9C6C2C0-7D1D-B052-5FE6-52C3896260FE}"/>
          </ac:spMkLst>
        </pc:spChg>
        <pc:spChg chg="mod">
          <ac:chgData name="Ribeiro, Nivea GIZ BR" userId="S::nivea.ribeiro@giz.de::da2677e1-f0b1-4961-85ec-a7a09c73cfdb" providerId="AD" clId="Web-{57336295-54D7-4242-A02B-B1F221E99494}" dt="2023-11-20T14:31:46.507" v="18" actId="14100"/>
          <ac:spMkLst>
            <pc:docMk/>
            <pc:sldMk cId="1694946165" sldId="11351"/>
            <ac:spMk id="15" creationId="{B148DC8F-8EE0-B1A1-FF80-D513C5A31068}"/>
          </ac:spMkLst>
        </pc:spChg>
        <pc:picChg chg="mod modCrop">
          <ac:chgData name="Ribeiro, Nivea GIZ BR" userId="S::nivea.ribeiro@giz.de::da2677e1-f0b1-4961-85ec-a7a09c73cfdb" providerId="AD" clId="Web-{57336295-54D7-4242-A02B-B1F221E99494}" dt="2023-11-20T14:32:05.071" v="21" actId="1076"/>
          <ac:picMkLst>
            <pc:docMk/>
            <pc:sldMk cId="1694946165" sldId="11351"/>
            <ac:picMk id="3" creationId="{A3F665A9-9C85-C4CA-1AA8-1B4DE2DE715A}"/>
          </ac:picMkLst>
        </pc:picChg>
        <pc:picChg chg="mod">
          <ac:chgData name="Ribeiro, Nivea GIZ BR" userId="S::nivea.ribeiro@giz.de::da2677e1-f0b1-4961-85ec-a7a09c73cfdb" providerId="AD" clId="Web-{57336295-54D7-4242-A02B-B1F221E99494}" dt="2023-11-20T14:32:10.306" v="22" actId="14100"/>
          <ac:picMkLst>
            <pc:docMk/>
            <pc:sldMk cId="1694946165" sldId="11351"/>
            <ac:picMk id="5" creationId="{381A567C-6F9E-E7C5-06F8-31421B17932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2T14:23:3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1441,'0'9'1218,"-7"-9"-642,4 0 1410,3-12-6695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8:07:2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0,'0'0'1409,"3"0"-1441,17 0-384,1 0-225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17 833,'-4'0'6758,"4"-6"-6950,0-1-1922,0 4-96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0,'-15'0'4997,"15"-13"-5702,0 4 289,0-14-1506,0 10-32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20:15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53 288,'-11'0'897,"-11"0"-160,11 0 224,11-10-257,0 3-640,0-2-128,0-4-864,0 0-674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17 833,'-4'0'6758,"4"-6"-6950,0-1-1922,0 4-96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0,'-15'0'4997,"15"-13"-5702,0 4 289,0-14-1506,0 10-32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20:15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53 288,'-11'0'897,"-11"0"-160,11 0 224,11-10-257,0 3-640,0-2-128,0-4-864,0 0-674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8:07:2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0,'0'0'1409,"3"0"-1441,17 0-384,1 0-225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17 833,'-4'0'6758,"4"-6"-6950,0-1-1922,0 4-96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0,'-15'0'4997,"15"-13"-5702,0 4 289,0-14-1506,0 10-32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2T14:23:3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0,'0'0'1409,"3"0"-1441,17 0-384,1 0-225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20:15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53 288,'-11'0'897,"-11"0"-160,11 0 224,11-10-257,0 3-640,0-2-128,0-4-864,0 0-674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17 833,'-4'0'6758,"4"-6"-6950,0-1-1922,0 4-96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0,'-15'0'4997,"15"-13"-5702,0 4 289,0-14-1506,0 10-32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20:15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53 288,'-11'0'897,"-11"0"-160,11 0 224,11-10-257,0 3-640,0-2-128,0-4-864,0 0-674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17 833,'-4'0'6758,"4"-6"-6950,0-1-1922,0 4-96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0,'-15'0'4997,"15"-13"-5702,0 4 289,0-14-1506,0 10-32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20:15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53 288,'-11'0'897,"-11"0"-160,11 0 224,11-10-257,0 3-640,0-2-128,0-4-864,0 0-674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8:07:2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1441,'0'9'1218,"-7"-9"-642,4 0 1410,3-12-6695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E3D55-47AD-4221-86F8-4CC617CFC1F1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35C9-25BC-4360-BD19-2F2E57C8A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90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653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43 proposições foram então priorizadas à luz de dois critérios: (i) importância estratégica para maior adesão da indústria ao PEE, em particular daquelas empresas de pequeno e médio porte; e (</a:t>
            </a:r>
            <a:r>
              <a:rPr lang="pt-BR" sz="12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pt-BR" sz="12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grau de esforço para a implementação, levando-se em conta a complexidade do teor da proposição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213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43 proposições foram então priorizadas à luz de dois critérios: (i) importância estratégica para maior adesão da indústria ao PEE, em particular daquelas empresas de pequeno e médio porte; e (</a:t>
            </a:r>
            <a:r>
              <a:rPr lang="pt-BR" sz="12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pt-BR" sz="12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grau de esforço para a implementação, levando-se em conta a complexidade do teor da proposição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329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As ações de curto prazo:</a:t>
            </a:r>
          </a:p>
          <a:p>
            <a:pPr marL="285750" indent="-285750">
              <a:buAutoNum type="romanLcParenR"/>
            </a:pPr>
            <a:r>
              <a:rPr lang="pt-BR" dirty="0"/>
              <a:t>Publicação de Guia ou documento orientativo</a:t>
            </a:r>
          </a:p>
          <a:p>
            <a:pPr marL="285750" indent="-285750">
              <a:buAutoNum type="romanLcParenR"/>
            </a:pPr>
            <a:r>
              <a:rPr lang="pt-BR" dirty="0"/>
              <a:t>Reuniões e articulação com agentes financeiros e regulados</a:t>
            </a:r>
          </a:p>
          <a:p>
            <a:pPr marL="285750" indent="-285750">
              <a:buAutoNum type="romanLcParenR"/>
            </a:pPr>
            <a:r>
              <a:rPr lang="pt-BR" dirty="0"/>
              <a:t>Reuniões com distribuidoras e Superintendência responsável pela regulamentação dos canais de atendimento</a:t>
            </a:r>
          </a:p>
          <a:p>
            <a:pPr marL="285750" indent="-285750">
              <a:buAutoNum type="romanLcParenR"/>
            </a:pPr>
            <a:r>
              <a:rPr lang="pt-BR" dirty="0"/>
              <a:t>Reuniões e articulação com instituições correlatas</a:t>
            </a:r>
          </a:p>
          <a:p>
            <a:pPr marL="285750" indent="-285750">
              <a:buAutoNum type="romanLcParenR"/>
            </a:pPr>
            <a:r>
              <a:rPr lang="pt-BR" dirty="0"/>
              <a:t>Reuniões com profissionais e instituições correlatas</a:t>
            </a:r>
          </a:p>
          <a:p>
            <a:pPr marL="285750" indent="-285750">
              <a:buAutoNum type="romanLcParenR"/>
            </a:pPr>
            <a:r>
              <a:rPr lang="pt-BR" dirty="0"/>
              <a:t>Reuniões e articulação com profissionais e instituições correlatas</a:t>
            </a:r>
          </a:p>
          <a:p>
            <a:pPr marL="285750" indent="-285750">
              <a:buAutoNum type="romanLcParenR"/>
            </a:pPr>
            <a:endParaRPr lang="pt-BR" dirty="0"/>
          </a:p>
          <a:p>
            <a:pPr marL="0" indent="0">
              <a:buNone/>
            </a:pPr>
            <a:r>
              <a:rPr lang="pt-BR" dirty="0"/>
              <a:t>Ações de médio prazo</a:t>
            </a:r>
          </a:p>
          <a:p>
            <a:pPr marL="285750" indent="-285750">
              <a:buAutoNum type="romanLcParenR"/>
            </a:pPr>
            <a:r>
              <a:rPr lang="pt-BR" dirty="0"/>
              <a:t>Alteração regulatória (PROPEE)</a:t>
            </a:r>
          </a:p>
          <a:p>
            <a:pPr marL="285750" indent="-285750">
              <a:buAutoNum type="romanLcParenR"/>
            </a:pPr>
            <a:r>
              <a:rPr lang="pt-BR" dirty="0"/>
              <a:t>Publicação de Chamada de Projeto Prioritário ou Alteração regulatória (PROPEE)</a:t>
            </a:r>
          </a:p>
          <a:p>
            <a:pPr marL="285750" indent="-285750">
              <a:buAutoNum type="romanLcParenR"/>
            </a:pPr>
            <a:r>
              <a:rPr lang="pt-BR" dirty="0"/>
              <a:t>Publicação de Chamada de Projeto Prioritário</a:t>
            </a:r>
          </a:p>
          <a:p>
            <a:pPr marL="285750" indent="-285750">
              <a:buAutoNum type="romanLcParenR"/>
            </a:pPr>
            <a:r>
              <a:rPr lang="pt-BR" dirty="0"/>
              <a:t>Reuniões com agentes regulados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Ações de longo prazo</a:t>
            </a:r>
          </a:p>
          <a:p>
            <a:pPr marL="285750" indent="-285750">
              <a:buAutoNum type="romanLcParenR"/>
            </a:pPr>
            <a:r>
              <a:rPr lang="pt-BR" dirty="0"/>
              <a:t>Alteração regulatória</a:t>
            </a:r>
          </a:p>
          <a:p>
            <a:pPr marL="285750" indent="-285750">
              <a:buAutoNum type="romanLcParenR"/>
            </a:pPr>
            <a:r>
              <a:rPr lang="pt-BR" dirty="0"/>
              <a:t>Alteração legal </a:t>
            </a:r>
          </a:p>
          <a:p>
            <a:pPr marL="285750" indent="-285750">
              <a:buAutoNum type="romanLcParenR"/>
            </a:pPr>
            <a:r>
              <a:rPr lang="pt-BR" dirty="0"/>
              <a:t>Alteração regulatória (PROPEE; MCSEE)</a:t>
            </a:r>
          </a:p>
          <a:p>
            <a:pPr marL="285750" indent="-285750">
              <a:buAutoNum type="romanLcParenR"/>
            </a:pPr>
            <a:r>
              <a:rPr lang="pt-BR" dirty="0"/>
              <a:t>Alteração regulatória (PROPEE), consulta jurídica e contábil</a:t>
            </a:r>
          </a:p>
          <a:p>
            <a:pPr marL="285750" indent="-285750">
              <a:buAutoNum type="romanLcParenR"/>
            </a:pPr>
            <a:r>
              <a:rPr lang="pt-BR" dirty="0"/>
              <a:t>Alteração regulatória (PROPEE, PRODIST, PRORET)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495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Exemplo de curto prazo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PC8 – Padronizar no Guia das </a:t>
            </a:r>
            <a:r>
              <a:rPr lang="pt-BR" sz="1200" dirty="0" err="1"/>
              <a:t>CPPs</a:t>
            </a:r>
            <a:r>
              <a:rPr lang="pt-BR" sz="1200" dirty="0"/>
              <a:t> os critérios para a avaliação das propostas de projetos de EE.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Grupo de origem: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Adequações CPPS :Adequações CPPS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Ação: Publicação de Guia ou documento orientativo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Na nossa classificação : Baixo esforço e alta importância estratégica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Exemplo de médio prazo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PF2 – Direcionar os recursos do PEE para diagnósticos energéticos, deixando às instituições financeiras o financiamento da implementação, vinculando com programas de garantia e  linhas de financiamento subsidiadas, buscando sinergia com outros programas e fontes de financiamento voltadas para eficiência energética (p.ex., </a:t>
            </a:r>
            <a:r>
              <a:rPr lang="pt-BR" sz="1200" dirty="0" err="1"/>
              <a:t>FGEnergia</a:t>
            </a:r>
            <a:r>
              <a:rPr lang="pt-BR" sz="1200" dirty="0"/>
              <a:t>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Grupo de </a:t>
            </a:r>
            <a:r>
              <a:rPr lang="pt-BR" sz="1200" dirty="0" err="1"/>
              <a:t>origem:Garantias</a:t>
            </a:r>
            <a:r>
              <a:rPr lang="pt-BR" sz="1200" dirty="0"/>
              <a:t> financeiras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/>
              <a:t>Ação:Alteração</a:t>
            </a:r>
            <a:r>
              <a:rPr lang="pt-BR" sz="1200" dirty="0"/>
              <a:t> regulatória (PROPEE)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Na nossa classificação : alto esforço e média importância estratégica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Exemplo de longo prazo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PP9– Definir regras específicas para inclusão de outras fontes energéticas no PEE (p.ex., geração de calor e para eficiência energética em processos térmicos, aproveitamento de fontes renováveis para outras finalidades).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Grupo de origem:  Adequações no PROPEE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Ação: Alteração legal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Na nossa classificação : alto esforço e alta importância estratégica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080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construção dos cenários, adotou-se uma abordagem de modelos de previsão do tipo </a:t>
            </a:r>
            <a:r>
              <a:rPr lang="pt-BR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bottom-up</a:t>
            </a:r>
            <a:r>
              <a:rPr lang="pt-BR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associada a modelos </a:t>
            </a:r>
            <a:r>
              <a:rPr lang="pt-BR" sz="1800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top-</a:t>
            </a:r>
            <a:r>
              <a:rPr lang="pt-BR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pt-BR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Essa abordagem permitiu analisar o potencial de energia elétrica em cada nível da estrutura do setor industrial brasileiro. Enquanto a primeira classe de modelos </a:t>
            </a:r>
            <a:r>
              <a:rPr lang="pt-BR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bottom-up</a:t>
            </a:r>
            <a:r>
              <a:rPr lang="pt-BR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necessita do levantamento de dados mais detalhados da indústria (uso final, seja de equipamentos ou de processo), a modelagem </a:t>
            </a:r>
            <a:r>
              <a:rPr lang="pt-BR" sz="1800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top-</a:t>
            </a:r>
            <a:r>
              <a:rPr lang="pt-BR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pt-BR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mais direta e agregada, verificando as causalidades do consumo de energia, por meio de modelos econométricos.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25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construção dos cenários, adotou-se uma abordagem de modelos de previsão do tipo </a:t>
            </a:r>
            <a:r>
              <a:rPr lang="pt-BR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bottom-up</a:t>
            </a:r>
            <a:r>
              <a:rPr lang="pt-BR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associada a modelos </a:t>
            </a:r>
            <a:r>
              <a:rPr lang="pt-BR" sz="1800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top-</a:t>
            </a:r>
            <a:r>
              <a:rPr lang="pt-BR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pt-BR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Essa abordagem permitiu analisar o potencial de energia elétrica em cada nível da estrutura do setor industrial brasileiro. Enquanto a primeira classe de modelos </a:t>
            </a:r>
            <a:r>
              <a:rPr lang="pt-BR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bottom-up</a:t>
            </a:r>
            <a:r>
              <a:rPr lang="pt-BR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necessita do levantamento de dados mais detalhados da indústria (uso final, seja de equipamentos ou de processo), a modelagem </a:t>
            </a:r>
            <a:r>
              <a:rPr lang="pt-BR" sz="1800" i="1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top-</a:t>
            </a:r>
            <a:r>
              <a:rPr lang="pt-BR" sz="1800" i="1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pt-BR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mais direta e agregada, verificando as causalidades do consumo de energia, por meio de modelos econométricos.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750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2008-2022 foram identificados no banco de dados da ANEEL, 68 projetos de eficiência energética no setor industrial, os que reportaram uma economia de energia acumulada de 206,49 </a:t>
            </a:r>
            <a:r>
              <a:rPr lang="pt-BR" sz="1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GWh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62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20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086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50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/>
                </a:solidFill>
              </a:rPr>
              <a:t>Análise da evolução dos marcos regulatório/conteúdo atual do PROPEE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/>
                </a:solidFill>
              </a:rPr>
              <a:t>Consolidação de resultados do PEE e detalhamento para o setor industrial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/>
                </a:solidFill>
              </a:rPr>
              <a:t>Análise de outras referências, destacando:</a:t>
            </a:r>
          </a:p>
          <a:p>
            <a:pPr lvl="1"/>
            <a:r>
              <a:rPr lang="pt-BR" sz="2000" dirty="0">
                <a:solidFill>
                  <a:schemeClr val="accent3"/>
                </a:solidFill>
              </a:rPr>
              <a:t>(i) Estudos para </a:t>
            </a:r>
            <a:r>
              <a:rPr lang="pt-BR" sz="2000" dirty="0" err="1">
                <a:solidFill>
                  <a:schemeClr val="accent3"/>
                </a:solidFill>
              </a:rPr>
              <a:t>PDEf</a:t>
            </a:r>
            <a:r>
              <a:rPr lang="pt-BR" sz="2000" dirty="0">
                <a:solidFill>
                  <a:schemeClr val="accent3"/>
                </a:solidFill>
              </a:rPr>
              <a:t> – Plano Decenal de Eficiência Energética</a:t>
            </a:r>
          </a:p>
          <a:p>
            <a:pPr lvl="1"/>
            <a:r>
              <a:rPr lang="pt-BR" sz="2000" dirty="0">
                <a:solidFill>
                  <a:schemeClr val="accent3"/>
                </a:solidFill>
              </a:rPr>
              <a:t>(</a:t>
            </a:r>
            <a:r>
              <a:rPr lang="pt-BR" sz="2000" dirty="0" err="1">
                <a:solidFill>
                  <a:schemeClr val="accent3"/>
                </a:solidFill>
              </a:rPr>
              <a:t>ii</a:t>
            </a:r>
            <a:r>
              <a:rPr lang="pt-BR" sz="2000" dirty="0">
                <a:solidFill>
                  <a:schemeClr val="accent3"/>
                </a:solidFill>
              </a:rPr>
              <a:t>) Estudos SENAI</a:t>
            </a:r>
          </a:p>
          <a:p>
            <a:pPr lvl="1"/>
            <a:endParaRPr lang="pt-BR" sz="2000" dirty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/>
                </a:solidFill>
              </a:rPr>
              <a:t>Identificação de 10 barreiras e 20 proposições, estratificadas em quatro blocos: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/>
                </a:solidFill>
              </a:rPr>
              <a:t>Adequações no PROPEE e no Guia CPP Proponentes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/>
                </a:solidFill>
              </a:rPr>
              <a:t>Abrangência do PEE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/>
                </a:solidFill>
              </a:rPr>
              <a:t>Aspectos inovadores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/>
                </a:solidFill>
              </a:rPr>
              <a:t>Questões estruturais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234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Implementação em 03 fases:</a:t>
            </a:r>
          </a:p>
          <a:p>
            <a:endParaRPr lang="pt-BR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Fase inicial (2023-25);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Fase mudanças regulatórias (2026-30);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Fase mudanças regulatórias e legais (após 2031)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200" dirty="0"/>
          </a:p>
          <a:p>
            <a:endParaRPr lang="pt-BR" sz="1200" dirty="0"/>
          </a:p>
          <a:p>
            <a:r>
              <a:rPr lang="pt-BR" sz="1200" dirty="0"/>
              <a:t>Definição das proposições por cada fase;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200" dirty="0"/>
          </a:p>
          <a:p>
            <a:endParaRPr lang="pt-BR" sz="1200" dirty="0"/>
          </a:p>
          <a:p>
            <a:r>
              <a:rPr lang="pt-BR" sz="1200" dirty="0"/>
              <a:t>Critério :importância estratégica e grau de esforço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904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53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Temas abordados nos WS</a:t>
            </a:r>
          </a:p>
          <a:p>
            <a:pPr marL="0" marR="0" indent="0" algn="just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Tema 1: Adequações no PROPEE e nas Chamadas Públicas de Projetos (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CPPs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just" rtl="0" fontAlgn="ctr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Identificação de fatores e proposições  para questões específicas do Procedimento do Programa de Eficiência Energética (PROPEE) que facilitem a participação de projetos para a indústria em Chamadas Públicas de Projetos (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CPPs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just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Tema 2: Abrangência do Programa de Eficiência Energética  (PEE)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just" rtl="0" fontAlgn="ctr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Identificação de fatores e proposições quanto à abrangência do Programa de Eficiência Energética (PEE) e a participação de indústrias nos projetos de EE, por exemplo, observando características tecnologias. 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just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Tema 3: Aspectos inovadores para melhoria do Programa de Eficiência Energética  (PEE)  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just" rtl="0" fontAlgn="ctr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Identificação de fatores  e proposições de caráter inovador atualmente não contemplados no Programa de Eficiência Energética (PEE), que se considerados poderão alavancar a maior participação da indústria neste Programa.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just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Tema 4: Questões estruturais referentes à maior participação da indústria no Programa de Eficiência Energética  (PEE).  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just" rtl="0" fontAlgn="ctr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Identificação de fatores e proposições de caráter estrutural que afetam a participação da indústria no Programa de Eficiência Energética (PEE), como por exemplo, a disponibilidade de profissionais qualificados no mercado para elaboração de projetos industriais.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736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Essas 135 proposições foram então reagrupadas em um processo de meta-análise para eliminar repetições, sombreamentos, identificar transversalidades e sugerir eventuais desdobramentos de algumas propostas</a:t>
            </a:r>
            <a:endParaRPr lang="pt-BR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Classificação das proposições segundo descritores pré-definidos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Retirada de duplicadas e sombreamentos, por descritor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Agrupamento (ou desdobramento) de proposições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Transferência de proposições de um tema para outro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200" dirty="0"/>
              <a:t>Análise da transversalidade de proposições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135 proposições.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Retirada das duplicatas e sombreamentos.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Necessidade de agrupamento ou desdobramento de proposições que estão em níveis diferentes de agregação.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Possibilidade de deslocamento de proposições de uma tema para outro.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Transversalidade de algumas proposições (pertinência em dois ou mais temas).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Classificar a lista final de proposições por tema quanto a:</a:t>
            </a:r>
          </a:p>
          <a:p>
            <a:pPr marL="542925" defTabSz="7143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      Importância estratégica – alta, média, baixa e </a:t>
            </a:r>
          </a:p>
          <a:p>
            <a:pPr marL="542925" defTabSz="7143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      Grau de esforço – alto, médio, baixo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1200" dirty="0"/>
              <a:t>Representação gráfica das proposições classificadas por tema/agente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24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Tema 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Descrição 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just" rt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Tema 1: Adequações no PROPEE e nas Chamadas Públicas de Projetos (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CPPs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just" rtl="0" fontAlgn="ctr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Identificação de fatores e proposições  para questões específicas do Procedimento do Programa de Eficiência Energética (PROPEE) que facilitem a participação de projetos para a indústria em Chamadas Públicas de Projetos (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CPPs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marR="0" indent="0" algn="just" rtl="0" fontAlgn="ctr">
              <a:spcBef>
                <a:spcPts val="0"/>
              </a:spcBef>
              <a:spcAft>
                <a:spcPts val="0"/>
              </a:spcAft>
            </a:pPr>
            <a:endParaRPr lang="pt-BR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53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65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43 proposições foram então priorizadas à luz de dois critérios: (i) importância estratégica para maior adesão da indústria ao PEE, em particular daquelas empresas de pequeno e médio porte; e (</a:t>
            </a:r>
            <a:r>
              <a:rPr lang="pt-BR" sz="12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pt-BR" sz="12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grau de esforço para a implementação, levando-se em conta a complexidade do teor da proposição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58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43 proposições foram então priorizadas à luz de dois critérios: (i) importância estratégica para maior adesão da indústria ao PEE, em particular daquelas empresas de pequeno e médio porte; e (</a:t>
            </a:r>
            <a:r>
              <a:rPr lang="pt-BR" sz="12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pt-BR" sz="12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grau de esforço para a implementação, levando-se em conta a complexidade do teor da proposição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35C9-25BC-4360-BD19-2F2E57C8A81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67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customXml" Target="../ink/ink7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customXml" Target="../ink/ink1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customXml" Target="../ink/ink15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customXml" Target="../ink/ink19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4D8B-1FBE-4476-A765-5C94E68D4F90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AF24BE60-6B53-4225-AC2E-05651FB76306}"/>
                  </a:ext>
                </a:extLst>
              </p14:cNvPr>
              <p14:cNvContentPartPr/>
              <p14:nvPr userDrawn="1"/>
            </p14:nvContentPartPr>
            <p14:xfrm>
              <a:off x="-143434" y="1074291"/>
              <a:ext cx="1620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AF24BE60-6B53-4225-AC2E-05651FB763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52434" y="1065291"/>
                <a:ext cx="338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magem 7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7AACB305-047A-4730-993C-F4F084D22B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8" y="5755118"/>
            <a:ext cx="7358743" cy="11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9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DDAA-B029-49E2-88FB-D17479FFE89F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0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9367-7EB0-4F1C-9763-C0E734A60DF9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 coluna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3F886-DD85-4E3D-891A-8F6545E5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BD4C-EB46-4663-A748-406D35DA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623"/>
            <a:ext cx="10515600" cy="3948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14:cNvPr>
              <p14:cNvContentPartPr/>
              <p14:nvPr userDrawn="1"/>
            </p14:nvContentPartPr>
            <p14:xfrm>
              <a:off x="2350385" y="6318997"/>
              <a:ext cx="1800" cy="61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1385" y="6309997"/>
                <a:ext cx="19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14:cNvPr>
              <p14:cNvContentPartPr/>
              <p14:nvPr userDrawn="1"/>
            </p14:nvContentPartPr>
            <p14:xfrm>
              <a:off x="2504465" y="6381277"/>
              <a:ext cx="5760" cy="216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5465" y="6372124"/>
                <a:ext cx="23400" cy="39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14:cNvPr>
              <p14:cNvContentPartPr/>
              <p14:nvPr userDrawn="1"/>
            </p14:nvContentPartPr>
            <p14:xfrm>
              <a:off x="1855745" y="2629717"/>
              <a:ext cx="16200" cy="1908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6745" y="2620717"/>
                <a:ext cx="3384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999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na | opçã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3F886-DD85-4E3D-891A-8F6545E5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BD4C-EB46-4663-A748-406D35DA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623"/>
            <a:ext cx="10515600" cy="468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14:cNvPr>
              <p14:cNvContentPartPr/>
              <p14:nvPr userDrawn="1"/>
            </p14:nvContentPartPr>
            <p14:xfrm>
              <a:off x="2350385" y="6318997"/>
              <a:ext cx="1800" cy="61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1385" y="6309997"/>
                <a:ext cx="19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14:cNvPr>
              <p14:cNvContentPartPr/>
              <p14:nvPr userDrawn="1"/>
            </p14:nvContentPartPr>
            <p14:xfrm>
              <a:off x="2504465" y="6381277"/>
              <a:ext cx="5760" cy="216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5465" y="6372124"/>
                <a:ext cx="23400" cy="39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14:cNvPr>
              <p14:cNvContentPartPr/>
              <p14:nvPr userDrawn="1"/>
            </p14:nvContentPartPr>
            <p14:xfrm>
              <a:off x="1855745" y="2629717"/>
              <a:ext cx="16200" cy="1908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6745" y="2620717"/>
                <a:ext cx="3384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86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1349A-537C-4E2E-B677-84247D1D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5621"/>
            <a:ext cx="5181600" cy="4682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621"/>
            <a:ext cx="5181600" cy="468212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EC10BF0-9FA0-4FCB-9284-C15511D1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1987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1349A-537C-4E2E-B677-84247D1D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5621"/>
            <a:ext cx="5181600" cy="40772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621"/>
            <a:ext cx="5181600" cy="40772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AFC63E5-64DE-4824-B785-1635E7C4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37517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15623"/>
            <a:ext cx="5181600" cy="4682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CFF86BE-5353-4A64-8DEB-510ABCF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482"/>
            <a:ext cx="5181600" cy="12782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7258542-04CB-421B-B518-9516E3FDD7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392703"/>
            <a:ext cx="5181600" cy="52050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376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15623"/>
            <a:ext cx="5181600" cy="40772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CFF86BE-5353-4A64-8DEB-510ABCF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482"/>
            <a:ext cx="5181600" cy="12782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7258542-04CB-421B-B518-9516E3FDD7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392702"/>
            <a:ext cx="5181600" cy="46001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269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com subtítulo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FFFBF-B0AD-4426-8C52-495593DE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1562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CD1E21-6319-4764-9415-36B28547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74471"/>
            <a:ext cx="5157787" cy="372327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0D5B4-1BDE-410D-97E6-D288A337B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62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7A4A74-3F62-4E64-8891-C69BD8595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4471"/>
            <a:ext cx="5183188" cy="372327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7EA3669-2523-45F2-8F3B-5D68B885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220724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com subtítulo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FFFBF-B0AD-4426-8C52-495593DE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1562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CD1E21-6319-4764-9415-36B28547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74471"/>
            <a:ext cx="5157787" cy="31183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0D5B4-1BDE-410D-97E6-D288A337B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62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7A4A74-3F62-4E64-8891-C69BD8595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4471"/>
            <a:ext cx="5183188" cy="31183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7EA3669-2523-45F2-8F3B-5D68B885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9424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D870-06F2-4F91-A95E-B60008171E97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53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98F3D2E-9763-40FE-994A-BF86B759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8A0A89C2-19F1-47DE-95DF-55E1873F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A7B43E51-727C-46A6-AE60-3343FFA1C3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0BD92B7D-5B19-4429-974D-629F720CD43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18959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2995EA3F-E62A-4A0C-98BB-691A3493C4A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18959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FEA144F4-208F-47A9-ABAA-CCADE2B44BD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8959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F99EAF18-6CAC-4D73-A058-829D7141200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9720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Conteúdo 3">
            <a:extLst>
              <a:ext uri="{FF2B5EF4-FFF2-40B4-BE49-F238E27FC236}">
                <a16:creationId xmlns:a16="http://schemas.microsoft.com/office/drawing/2014/main" id="{3A85F1F2-3325-4CC2-A01A-F2F3F27AD0A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399720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Conteúdo 3">
            <a:extLst>
              <a:ext uri="{FF2B5EF4-FFF2-40B4-BE49-F238E27FC236}">
                <a16:creationId xmlns:a16="http://schemas.microsoft.com/office/drawing/2014/main" id="{F5397BD7-F56A-41D9-8153-77D66878C49E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399720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8A54805-6A4D-4DD2-8D3E-9EE6CF37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76978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98F3D2E-9763-40FE-994A-BF86B759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8A0A89C2-19F1-47DE-95DF-55E1873F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A7B43E51-727C-46A6-AE60-3343FFA1C3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0BD92B7D-5B19-4429-974D-629F720CD43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18959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2995EA3F-E62A-4A0C-98BB-691A3493C4A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18959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FEA144F4-208F-47A9-ABAA-CCADE2B44BD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8959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F99EAF18-6CAC-4D73-A058-829D7141200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9720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Conteúdo 3">
            <a:extLst>
              <a:ext uri="{FF2B5EF4-FFF2-40B4-BE49-F238E27FC236}">
                <a16:creationId xmlns:a16="http://schemas.microsoft.com/office/drawing/2014/main" id="{3A85F1F2-3325-4CC2-A01A-F2F3F27AD0A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399720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Conteúdo 3">
            <a:extLst>
              <a:ext uri="{FF2B5EF4-FFF2-40B4-BE49-F238E27FC236}">
                <a16:creationId xmlns:a16="http://schemas.microsoft.com/office/drawing/2014/main" id="{F5397BD7-F56A-41D9-8153-77D66878C49E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399720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E055149-32C1-46EE-88CE-45670C63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65386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assimétricas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323A-F004-4056-86E1-03DAED14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5124"/>
            <a:ext cx="3932237" cy="1325563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16886-CEB3-4F6B-8B8E-1267569F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4" y="1130570"/>
            <a:ext cx="6446504" cy="5467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140C20-D5A7-4975-934D-9C78602A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915621"/>
            <a:ext cx="3932237" cy="4682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74592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assimétricas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323A-F004-4056-86E1-03DAED14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5124"/>
            <a:ext cx="3932237" cy="1325563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16886-CEB3-4F6B-8B8E-1267569F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4" y="1130570"/>
            <a:ext cx="6446504" cy="48622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140C20-D5A7-4975-934D-9C78602A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915621"/>
            <a:ext cx="3932237" cy="40772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118524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assimétricas | opçã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0543E-FE8C-46ED-B7C6-704EF154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130570"/>
            <a:ext cx="3932237" cy="92683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D1AE45-A6DF-491C-BF32-EA5DA342E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00544"/>
            <a:ext cx="3932237" cy="439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A3A8373-DC13-4EE2-AA90-FE69CE5C61E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6298" y="1130570"/>
            <a:ext cx="6137181" cy="54671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592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nas assimétricas | opçã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0543E-FE8C-46ED-B7C6-704EF154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130570"/>
            <a:ext cx="3932237" cy="92683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D1AE45-A6DF-491C-BF32-EA5DA342E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00545"/>
            <a:ext cx="3932237" cy="3792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A3A8373-DC13-4EE2-AA90-FE69CE5C61E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6298" y="1130571"/>
            <a:ext cx="6137181" cy="4862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070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B73A3-5AF1-459F-BCC6-93B052130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8770" y="1492628"/>
            <a:ext cx="5539463" cy="16557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9EC4AB-08EC-400A-9868-262B83F08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8769" y="3759576"/>
            <a:ext cx="5539463" cy="10734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5189CC7F-0B36-4292-8B98-19F0FFF0751B}"/>
                  </a:ext>
                </a:extLst>
              </p14:cNvPr>
              <p14:cNvContentPartPr/>
              <p14:nvPr userDrawn="1"/>
            </p14:nvContentPartPr>
            <p14:xfrm>
              <a:off x="-143434" y="1074291"/>
              <a:ext cx="16200" cy="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5189CC7F-0B36-4292-8B98-19F0FFF075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2434" y="1065291"/>
                <a:ext cx="338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1819A95A-E4F6-4AAD-AFB7-E0191798C4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8" y="5755118"/>
            <a:ext cx="7358743" cy="11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78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3F886-DD85-4E3D-891A-8F6545E5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BD4C-EB46-4663-A748-406D35DA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623"/>
            <a:ext cx="10515600" cy="468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14:cNvPr>
              <p14:cNvContentPartPr/>
              <p14:nvPr userDrawn="1"/>
            </p14:nvContentPartPr>
            <p14:xfrm>
              <a:off x="2350385" y="6318997"/>
              <a:ext cx="1800" cy="61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1385" y="6309997"/>
                <a:ext cx="19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14:cNvPr>
              <p14:cNvContentPartPr/>
              <p14:nvPr userDrawn="1"/>
            </p14:nvContentPartPr>
            <p14:xfrm>
              <a:off x="2504465" y="6381277"/>
              <a:ext cx="5760" cy="216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5465" y="6372124"/>
                <a:ext cx="23400" cy="39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14:cNvPr>
              <p14:cNvContentPartPr/>
              <p14:nvPr userDrawn="1"/>
            </p14:nvContentPartPr>
            <p14:xfrm>
              <a:off x="1855745" y="2629717"/>
              <a:ext cx="16200" cy="1908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6745" y="2620717"/>
                <a:ext cx="3384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1116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3F886-DD85-4E3D-891A-8F6545E5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BD4C-EB46-4663-A748-406D35DA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623"/>
            <a:ext cx="10515600" cy="3948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14:cNvPr>
              <p14:cNvContentPartPr/>
              <p14:nvPr userDrawn="1"/>
            </p14:nvContentPartPr>
            <p14:xfrm>
              <a:off x="2350385" y="6318997"/>
              <a:ext cx="1800" cy="61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1385" y="6309997"/>
                <a:ext cx="19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14:cNvPr>
              <p14:cNvContentPartPr/>
              <p14:nvPr userDrawn="1"/>
            </p14:nvContentPartPr>
            <p14:xfrm>
              <a:off x="2504465" y="6381277"/>
              <a:ext cx="5760" cy="216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5465" y="6372124"/>
                <a:ext cx="23400" cy="39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14:cNvPr>
              <p14:cNvContentPartPr/>
              <p14:nvPr userDrawn="1"/>
            </p14:nvContentPartPr>
            <p14:xfrm>
              <a:off x="1855745" y="2629717"/>
              <a:ext cx="16200" cy="1908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6745" y="2620717"/>
                <a:ext cx="3384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7511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EA526C3-9E89-4B64-A97E-1B4C56C2D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7528"/>
            <a:ext cx="9144000" cy="1655762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FCF00BB-2C20-4712-999A-90E5172FE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2591"/>
            <a:ext cx="9144000" cy="7420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995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902E-9359-4210-815B-C9D99980C6C1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38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1349A-537C-4E2E-B677-84247D1D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5621"/>
            <a:ext cx="5181600" cy="4682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621"/>
            <a:ext cx="5181600" cy="468212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BAF8BFA-B191-49A2-9D1D-2FA14746117F}"/>
              </a:ext>
            </a:extLst>
          </p:cNvPr>
          <p:cNvSpPr txBox="1">
            <a:spLocks/>
          </p:cNvSpPr>
          <p:nvPr userDrawn="1"/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420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04639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1349A-537C-4E2E-B677-84247D1D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5621"/>
            <a:ext cx="5181600" cy="40772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621"/>
            <a:ext cx="5181600" cy="40772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BAF8BFA-B191-49A2-9D1D-2FA14746117F}"/>
              </a:ext>
            </a:extLst>
          </p:cNvPr>
          <p:cNvSpPr txBox="1">
            <a:spLocks/>
          </p:cNvSpPr>
          <p:nvPr userDrawn="1"/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4200"/>
              <a:t>Coleta de dados</a:t>
            </a:r>
          </a:p>
        </p:txBody>
      </p:sp>
    </p:spTree>
    <p:extLst>
      <p:ext uri="{BB962C8B-B14F-4D97-AF65-F5344CB8AC3E}">
        <p14:creationId xmlns:p14="http://schemas.microsoft.com/office/powerpoint/2010/main" val="213649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15623"/>
            <a:ext cx="5181600" cy="4682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CFF86BE-5353-4A64-8DEB-510ABCF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482"/>
            <a:ext cx="5181600" cy="12782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7258542-04CB-421B-B518-9516E3FDD7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392703"/>
            <a:ext cx="5181600" cy="52050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078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15623"/>
            <a:ext cx="5181600" cy="40772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CFF86BE-5353-4A64-8DEB-510ABCF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482"/>
            <a:ext cx="5181600" cy="12782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7258542-04CB-421B-B518-9516E3FDD7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392702"/>
            <a:ext cx="5181600" cy="46001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533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FFFBF-B0AD-4426-8C52-495593DE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1562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CD1E21-6319-4764-9415-36B28547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74471"/>
            <a:ext cx="5157787" cy="372327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0D5B4-1BDE-410D-97E6-D288A337B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62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7A4A74-3F62-4E64-8891-C69BD8595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4471"/>
            <a:ext cx="5183188" cy="372327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7EA3669-2523-45F2-8F3B-5D68B885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79133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FFFBF-B0AD-4426-8C52-495593DE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1562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CD1E21-6319-4764-9415-36B28547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74471"/>
            <a:ext cx="5157787" cy="31183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0D5B4-1BDE-410D-97E6-D288A337B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62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7A4A74-3F62-4E64-8891-C69BD8595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4471"/>
            <a:ext cx="5183188" cy="31183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7EA3669-2523-45F2-8F3B-5D68B885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7484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E24BD40-8F5D-4903-A305-F80A472BF1CA}"/>
              </a:ext>
            </a:extLst>
          </p:cNvPr>
          <p:cNvSpPr txBox="1">
            <a:spLocks/>
          </p:cNvSpPr>
          <p:nvPr userDrawn="1"/>
        </p:nvSpPr>
        <p:spPr>
          <a:xfrm>
            <a:off x="838200" y="455123"/>
            <a:ext cx="10515600" cy="132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200">
                <a:solidFill>
                  <a:schemeClr val="tx2"/>
                </a:solidFill>
              </a:rPr>
              <a:t>Clique para editar o título Mestre</a:t>
            </a: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98F3D2E-9763-40FE-994A-BF86B759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8A0A89C2-19F1-47DE-95DF-55E1873F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A7B43E51-727C-46A6-AE60-3343FFA1C3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0BD92B7D-5B19-4429-974D-629F720CD43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18959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2995EA3F-E62A-4A0C-98BB-691A3493C4A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18959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FEA144F4-208F-47A9-ABAA-CCADE2B44BD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8959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F99EAF18-6CAC-4D73-A058-829D7141200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9720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Conteúdo 3">
            <a:extLst>
              <a:ext uri="{FF2B5EF4-FFF2-40B4-BE49-F238E27FC236}">
                <a16:creationId xmlns:a16="http://schemas.microsoft.com/office/drawing/2014/main" id="{3A85F1F2-3325-4CC2-A01A-F2F3F27AD0A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399720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Conteúdo 3">
            <a:extLst>
              <a:ext uri="{FF2B5EF4-FFF2-40B4-BE49-F238E27FC236}">
                <a16:creationId xmlns:a16="http://schemas.microsoft.com/office/drawing/2014/main" id="{F5397BD7-F56A-41D9-8153-77D66878C49E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399720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862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E24BD40-8F5D-4903-A305-F80A472BF1CA}"/>
              </a:ext>
            </a:extLst>
          </p:cNvPr>
          <p:cNvSpPr txBox="1">
            <a:spLocks/>
          </p:cNvSpPr>
          <p:nvPr userDrawn="1"/>
        </p:nvSpPr>
        <p:spPr>
          <a:xfrm>
            <a:off x="838200" y="455123"/>
            <a:ext cx="10515600" cy="132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200">
                <a:solidFill>
                  <a:schemeClr val="tx2"/>
                </a:solidFill>
              </a:rPr>
              <a:t>Clique para editar o título Mestre</a:t>
            </a: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98F3D2E-9763-40FE-994A-BF86B759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8A0A89C2-19F1-47DE-95DF-55E1873F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A7B43E51-727C-46A6-AE60-3343FFA1C3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0BD92B7D-5B19-4429-974D-629F720CD43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18959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2995EA3F-E62A-4A0C-98BB-691A3493C4A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18959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FEA144F4-208F-47A9-ABAA-CCADE2B44BD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8959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F99EAF18-6CAC-4D73-A058-829D7141200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9720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Conteúdo 3">
            <a:extLst>
              <a:ext uri="{FF2B5EF4-FFF2-40B4-BE49-F238E27FC236}">
                <a16:creationId xmlns:a16="http://schemas.microsoft.com/office/drawing/2014/main" id="{3A85F1F2-3325-4CC2-A01A-F2F3F27AD0A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399720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Conteúdo 3">
            <a:extLst>
              <a:ext uri="{FF2B5EF4-FFF2-40B4-BE49-F238E27FC236}">
                <a16:creationId xmlns:a16="http://schemas.microsoft.com/office/drawing/2014/main" id="{F5397BD7-F56A-41D9-8153-77D66878C49E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399720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230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323A-F004-4056-86E1-03DAED14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5124"/>
            <a:ext cx="3932237" cy="1325563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16886-CEB3-4F6B-8B8E-1267569F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4" y="1130570"/>
            <a:ext cx="6446504" cy="5467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140C20-D5A7-4975-934D-9C78602A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915621"/>
            <a:ext cx="3932237" cy="4682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740631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323A-F004-4056-86E1-03DAED14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5124"/>
            <a:ext cx="3932237" cy="1325563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16886-CEB3-4F6B-8B8E-1267569F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4" y="1130570"/>
            <a:ext cx="6446504" cy="48622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140C20-D5A7-4975-934D-9C78602A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915621"/>
            <a:ext cx="3932237" cy="40772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56522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FFA-14C7-4092-91BF-FF947CA76380}" type="datetime1">
              <a:rPr lang="pt-BR" smtClean="0"/>
              <a:t>20/11/2023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39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0543E-FE8C-46ED-B7C6-704EF154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130570"/>
            <a:ext cx="3932237" cy="92683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D1AE45-A6DF-491C-BF32-EA5DA342E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00544"/>
            <a:ext cx="3932237" cy="439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A3A8373-DC13-4EE2-AA90-FE69CE5C61E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6298" y="1130570"/>
            <a:ext cx="6137181" cy="54671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052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0543E-FE8C-46ED-B7C6-704EF154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130570"/>
            <a:ext cx="3932237" cy="92683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D1AE45-A6DF-491C-BF32-EA5DA342E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00545"/>
            <a:ext cx="3932237" cy="3792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A3A8373-DC13-4EE2-AA90-FE69CE5C61E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6298" y="1130571"/>
            <a:ext cx="6137181" cy="4862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022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A9EC4AB-08EC-400A-9868-262B83F08A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8769" y="3759575"/>
            <a:ext cx="5539463" cy="137171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Marco Schiewe</a:t>
            </a:r>
          </a:p>
          <a:p>
            <a:r>
              <a:rPr lang="pt-BR"/>
              <a:t>Diretor de Projeto</a:t>
            </a:r>
          </a:p>
          <a:p>
            <a:r>
              <a:rPr lang="pt-BR"/>
              <a:t>Marco.Schiewe@giz.de </a:t>
            </a:r>
          </a:p>
          <a:p>
            <a:r>
              <a:rPr lang="pt-BR"/>
              <a:t>11 97272-7835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5189CC7F-0B36-4292-8B98-19F0FFF0751B}"/>
                  </a:ext>
                </a:extLst>
              </p14:cNvPr>
              <p14:cNvContentPartPr/>
              <p14:nvPr userDrawn="1"/>
            </p14:nvContentPartPr>
            <p14:xfrm>
              <a:off x="-143434" y="1074291"/>
              <a:ext cx="16200" cy="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5189CC7F-0B36-4292-8B98-19F0FFF075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2434" y="1065291"/>
                <a:ext cx="338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B2CD7BB9-EFC8-4782-8AB0-ED5DD1E12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1" b="17828"/>
          <a:stretch/>
        </p:blipFill>
        <p:spPr>
          <a:xfrm>
            <a:off x="5513675" y="5535192"/>
            <a:ext cx="5716044" cy="117911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C16C0F1-1F85-4B26-B10D-C9F7CB9D36AC}"/>
              </a:ext>
            </a:extLst>
          </p:cNvPr>
          <p:cNvSpPr txBox="1"/>
          <p:nvPr userDrawn="1"/>
        </p:nvSpPr>
        <p:spPr>
          <a:xfrm>
            <a:off x="5881113" y="1621940"/>
            <a:ext cx="563711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>
                <a:solidFill>
                  <a:srgbClr val="FF0000"/>
                </a:solidFill>
              </a:rPr>
              <a:t>giz</a:t>
            </a:r>
            <a:r>
              <a:rPr lang="pt-BR" sz="1800"/>
              <a:t> Deutsche </a:t>
            </a:r>
            <a:r>
              <a:rPr lang="pt-BR" sz="1800" err="1"/>
              <a:t>Gesellschaft</a:t>
            </a:r>
            <a:r>
              <a:rPr lang="pt-BR" sz="1800"/>
              <a:t> </a:t>
            </a:r>
            <a:r>
              <a:rPr lang="pt-BR" sz="1800" err="1"/>
              <a:t>für</a:t>
            </a:r>
            <a:r>
              <a:rPr lang="pt-BR" sz="1800"/>
              <a:t> Internationale </a:t>
            </a:r>
            <a:r>
              <a:rPr lang="pt-BR" sz="1800" err="1"/>
              <a:t>Zusammenarbeit</a:t>
            </a:r>
            <a:r>
              <a:rPr lang="pt-BR" sz="1800"/>
              <a:t> (GIZ) GmbH  </a:t>
            </a:r>
          </a:p>
          <a:p>
            <a:endParaRPr lang="pt-BR" sz="1800"/>
          </a:p>
          <a:p>
            <a:r>
              <a:rPr lang="pt-BR" sz="16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SCN Quadra 1 Bloco C Sala 1402 - 14º andar</a:t>
            </a:r>
          </a:p>
          <a:p>
            <a:r>
              <a:rPr lang="pt-BR" sz="16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Ed. Brasília Trade Center</a:t>
            </a:r>
          </a:p>
          <a:p>
            <a:r>
              <a:rPr lang="pt-BR" sz="16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70711-902 Brasília - DF,</a:t>
            </a:r>
          </a:p>
          <a:p>
            <a:r>
              <a:rPr lang="pt-BR" sz="160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</a:p>
          <a:p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441581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só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EA526C3-9E89-4B64-A97E-1B4C56C2D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7528"/>
            <a:ext cx="9144000" cy="1655762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FCF00BB-2C20-4712-999A-90E5172FE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2591"/>
            <a:ext cx="9144000" cy="7420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79101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1022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na | opçã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3F886-DD85-4E3D-891A-8F6545E5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BD4C-EB46-4663-A748-406D35DA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623"/>
            <a:ext cx="10515600" cy="468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14:cNvPr>
              <p14:cNvContentPartPr/>
              <p14:nvPr userDrawn="1"/>
            </p14:nvContentPartPr>
            <p14:xfrm>
              <a:off x="2350385" y="6318997"/>
              <a:ext cx="1800" cy="61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1385" y="6309997"/>
                <a:ext cx="19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14:cNvPr>
              <p14:cNvContentPartPr/>
              <p14:nvPr userDrawn="1"/>
            </p14:nvContentPartPr>
            <p14:xfrm>
              <a:off x="2504465" y="6381277"/>
              <a:ext cx="5760" cy="216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5465" y="6372124"/>
                <a:ext cx="23400" cy="39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14:cNvPr>
              <p14:cNvContentPartPr/>
              <p14:nvPr userDrawn="1"/>
            </p14:nvContentPartPr>
            <p14:xfrm>
              <a:off x="1855745" y="2629717"/>
              <a:ext cx="16200" cy="1908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6745" y="2620717"/>
                <a:ext cx="3384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0175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1349A-537C-4E2E-B677-84247D1D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5621"/>
            <a:ext cx="5181600" cy="4682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621"/>
            <a:ext cx="5181600" cy="468212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EC10BF0-9FA0-4FCB-9284-C15511D1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90647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1349A-537C-4E2E-B677-84247D1D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5621"/>
            <a:ext cx="5181600" cy="40772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621"/>
            <a:ext cx="5181600" cy="40772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AFC63E5-64DE-4824-B785-1635E7C4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52279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15623"/>
            <a:ext cx="5181600" cy="4682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CFF86BE-5353-4A64-8DEB-510ABCF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482"/>
            <a:ext cx="5181600" cy="12782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7258542-04CB-421B-B518-9516E3FDD7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392703"/>
            <a:ext cx="5181600" cy="52050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978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15623"/>
            <a:ext cx="5181600" cy="40772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CFF86BE-5353-4A64-8DEB-510ABCF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482"/>
            <a:ext cx="5181600" cy="12782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7258542-04CB-421B-B518-9516E3FDD7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392702"/>
            <a:ext cx="5181600" cy="46001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07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7629-979E-436D-A154-8DEF75B93728}" type="datetime1">
              <a:rPr lang="pt-BR" smtClean="0"/>
              <a:t>20/11/2023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17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com subtítulo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FFFBF-B0AD-4426-8C52-495593DE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1562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CD1E21-6319-4764-9415-36B28547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74471"/>
            <a:ext cx="5157787" cy="372327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0D5B4-1BDE-410D-97E6-D288A337B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62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7A4A74-3F62-4E64-8891-C69BD8595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4471"/>
            <a:ext cx="5183188" cy="372327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7EA3669-2523-45F2-8F3B-5D68B885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53612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com subtítulo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FFFBF-B0AD-4426-8C52-495593DE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1562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CD1E21-6319-4764-9415-36B28547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74471"/>
            <a:ext cx="5157787" cy="31183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0D5B4-1BDE-410D-97E6-D288A337B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1562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7A4A74-3F62-4E64-8891-C69BD8595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4471"/>
            <a:ext cx="5183188" cy="31183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7EA3669-2523-45F2-8F3B-5D68B885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550828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98F3D2E-9763-40FE-994A-BF86B759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8A0A89C2-19F1-47DE-95DF-55E1873F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A7B43E51-727C-46A6-AE60-3343FFA1C3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0BD92B7D-5B19-4429-974D-629F720CD43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18959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2995EA3F-E62A-4A0C-98BB-691A3493C4A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18959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FEA144F4-208F-47A9-ABAA-CCADE2B44BD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8959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F99EAF18-6CAC-4D73-A058-829D7141200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9720" y="4293445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Conteúdo 3">
            <a:extLst>
              <a:ext uri="{FF2B5EF4-FFF2-40B4-BE49-F238E27FC236}">
                <a16:creationId xmlns:a16="http://schemas.microsoft.com/office/drawing/2014/main" id="{3A85F1F2-3325-4CC2-A01A-F2F3F27AD0A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399720" y="5068983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Conteúdo 3">
            <a:extLst>
              <a:ext uri="{FF2B5EF4-FFF2-40B4-BE49-F238E27FC236}">
                <a16:creationId xmlns:a16="http://schemas.microsoft.com/office/drawing/2014/main" id="{F5397BD7-F56A-41D9-8153-77D66878C49E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399720" y="1915621"/>
            <a:ext cx="3324249" cy="2238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8A54805-6A4D-4DD2-8D3E-9EE6CF37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96927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98F3D2E-9763-40FE-994A-BF86B759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8A0A89C2-19F1-47DE-95DF-55E1873F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A7B43E51-727C-46A6-AE60-3343FFA1C3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1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0BD92B7D-5B19-4429-974D-629F720CD43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18959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2995EA3F-E62A-4A0C-98BB-691A3493C4A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18959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FEA144F4-208F-47A9-ABAA-CCADE2B44BD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18959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F99EAF18-6CAC-4D73-A058-829D7141200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9720" y="3683923"/>
            <a:ext cx="3324249" cy="63667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Conteúdo 3">
            <a:extLst>
              <a:ext uri="{FF2B5EF4-FFF2-40B4-BE49-F238E27FC236}">
                <a16:creationId xmlns:a16="http://schemas.microsoft.com/office/drawing/2014/main" id="{3A85F1F2-3325-4CC2-A01A-F2F3F27AD0A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399720" y="4459461"/>
            <a:ext cx="3324249" cy="152876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Conteúdo 3">
            <a:extLst>
              <a:ext uri="{FF2B5EF4-FFF2-40B4-BE49-F238E27FC236}">
                <a16:creationId xmlns:a16="http://schemas.microsoft.com/office/drawing/2014/main" id="{F5397BD7-F56A-41D9-8153-77D66878C49E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399720" y="1915622"/>
            <a:ext cx="3324249" cy="1629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E055149-32C1-46EE-88CE-45670C63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12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33348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assimétricas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323A-F004-4056-86E1-03DAED14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5124"/>
            <a:ext cx="3932237" cy="1325563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16886-CEB3-4F6B-8B8E-1267569F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4" y="1130570"/>
            <a:ext cx="6446504" cy="5467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140C20-D5A7-4975-934D-9C78602A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915621"/>
            <a:ext cx="3932237" cy="4682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55979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assimétricas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323A-F004-4056-86E1-03DAED14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5124"/>
            <a:ext cx="3932237" cy="1325563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16886-CEB3-4F6B-8B8E-1267569F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4" y="1130570"/>
            <a:ext cx="6446504" cy="48622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140C20-D5A7-4975-934D-9C78602A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915621"/>
            <a:ext cx="3932237" cy="40772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63143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assimétricas | opçã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0543E-FE8C-46ED-B7C6-704EF154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130570"/>
            <a:ext cx="3932237" cy="92683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D1AE45-A6DF-491C-BF32-EA5DA342E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00544"/>
            <a:ext cx="3932237" cy="439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A3A8373-DC13-4EE2-AA90-FE69CE5C61E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6298" y="1130570"/>
            <a:ext cx="6137181" cy="54671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93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nas assimétricas | opçã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0543E-FE8C-46ED-B7C6-704EF154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130570"/>
            <a:ext cx="3932237" cy="92683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D1AE45-A6DF-491C-BF32-EA5DA342E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200545"/>
            <a:ext cx="3932237" cy="3792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A3A8373-DC13-4EE2-AA90-FE69CE5C61E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976298" y="1130571"/>
            <a:ext cx="6137181" cy="4862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1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2182-3ADA-4D5F-AE5C-60C1FA644895}" type="datetime1">
              <a:rPr lang="pt-BR" smtClean="0"/>
              <a:t>20/11/2023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2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8880-32DD-422D-9398-D11BF031FD70}" type="datetime1">
              <a:rPr lang="pt-BR" smtClean="0"/>
              <a:t>20/11/2023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0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406D-81D3-4ADA-B5CD-AF83F58530D1}" type="datetime1">
              <a:rPr lang="pt-BR" smtClean="0"/>
              <a:t>20/11/2023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2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BA0A-A2B1-4076-8E01-ADC76B1C4CC7}" type="datetime1">
              <a:rPr lang="pt-BR" smtClean="0"/>
              <a:t>20/11/2023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customXml" Target="../ink/ink1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image" Target="../media/image5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customXml" Target="../ink/ink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F8C00-84E5-44EA-BC74-28696AE73F9A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C18F6B28-CD66-4AFE-99A5-5C90F1509D26}"/>
                  </a:ext>
                </a:extLst>
              </p14:cNvPr>
              <p14:cNvContentPartPr/>
              <p14:nvPr userDrawn="1"/>
            </p14:nvContentPartPr>
            <p14:xfrm>
              <a:off x="2498966" y="1001211"/>
              <a:ext cx="3960" cy="468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C18F6B28-CD66-4AFE-99A5-5C90F1509D2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89966" y="992211"/>
                <a:ext cx="21600" cy="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931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6E57D0-4783-413B-A1C7-7A2DD3D5F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3812"/>
            <a:ext cx="10515600" cy="418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A7D20863-1D6E-4548-B940-490A4178479E}"/>
                  </a:ext>
                </a:extLst>
              </p14:cNvPr>
              <p14:cNvContentPartPr/>
              <p14:nvPr userDrawn="1"/>
            </p14:nvContentPartPr>
            <p14:xfrm>
              <a:off x="2498966" y="1001211"/>
              <a:ext cx="3960" cy="468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A7D20863-1D6E-4548-B940-490A4178479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89966" y="992211"/>
                <a:ext cx="21600" cy="223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Espaço Reservado para Título 1">
            <a:extLst>
              <a:ext uri="{FF2B5EF4-FFF2-40B4-BE49-F238E27FC236}">
                <a16:creationId xmlns:a16="http://schemas.microsoft.com/office/drawing/2014/main" id="{5C3A24EC-C9B4-4264-81E5-42F823933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2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0226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14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jpeg"/><Relationship Id="rId4" Type="http://schemas.openxmlformats.org/officeDocument/2006/relationships/hyperlink" Target="about:blank" TargetMode="External"/><Relationship Id="rId9" Type="http://schemas.openxmlformats.org/officeDocument/2006/relationships/image" Target="../media/image41.jpeg"/><Relationship Id="rId1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3F015D57-B8FC-49AF-9797-88BCAE39E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37" y="2442411"/>
            <a:ext cx="6906127" cy="1973179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A2F9713-3C5E-8F4F-A822-61C354D26FF0}"/>
              </a:ext>
            </a:extLst>
          </p:cNvPr>
          <p:cNvSpPr/>
          <p:nvPr/>
        </p:nvSpPr>
        <p:spPr>
          <a:xfrm>
            <a:off x="1369826" y="4593222"/>
            <a:ext cx="937346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bg2"/>
                </a:solidFill>
              </a:rPr>
              <a:t>Sessão 1: Mudanças no PEE para maior participação da indústria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bg2"/>
                </a:solidFill>
              </a:rPr>
              <a:t>21 de novembro de 2023</a:t>
            </a:r>
          </a:p>
        </p:txBody>
      </p:sp>
    </p:spTree>
    <p:extLst>
      <p:ext uri="{BB962C8B-B14F-4D97-AF65-F5344CB8AC3E}">
        <p14:creationId xmlns:p14="http://schemas.microsoft.com/office/powerpoint/2010/main" val="372883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10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169843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Priorização: “Proposições para as CPPs”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79CCBA1-117D-D4A6-1A7B-8630D94FD2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648"/>
          <a:stretch/>
        </p:blipFill>
        <p:spPr>
          <a:xfrm>
            <a:off x="179930" y="1266606"/>
            <a:ext cx="6723998" cy="5224064"/>
          </a:xfrm>
          <a:prstGeom prst="rect">
            <a:avLst/>
          </a:prstGeom>
        </p:spPr>
      </p:pic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3BA79815-2380-8D1E-0B63-AB05E2674455}"/>
              </a:ext>
            </a:extLst>
          </p:cNvPr>
          <p:cNvSpPr/>
          <p:nvPr/>
        </p:nvSpPr>
        <p:spPr>
          <a:xfrm>
            <a:off x="7294379" y="1696232"/>
            <a:ext cx="4587772" cy="1133739"/>
          </a:xfrm>
          <a:prstGeom prst="wedgeRectCallout">
            <a:avLst>
              <a:gd name="adj1" fmla="val -119983"/>
              <a:gd name="adj2" fmla="val -11898"/>
            </a:avLst>
          </a:prstGeom>
          <a:solidFill>
            <a:srgbClr val="008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bg2"/>
                </a:solidFill>
              </a:rPr>
              <a:t>PC2 – Incentivar a realização de CPPs estratégicas para temas específicos (p.ex., troca de motores, instalação de inversores), sem limitação de RCB, apenas demonstrando sua viabilidade econômica.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12381BBE-DBC0-F7D0-47E9-5D2D033B82BA}"/>
              </a:ext>
            </a:extLst>
          </p:cNvPr>
          <p:cNvSpPr/>
          <p:nvPr/>
        </p:nvSpPr>
        <p:spPr>
          <a:xfrm>
            <a:off x="7325509" y="2955800"/>
            <a:ext cx="4587772" cy="1133739"/>
          </a:xfrm>
          <a:prstGeom prst="wedgeRectCallout">
            <a:avLst>
              <a:gd name="adj1" fmla="val -128598"/>
              <a:gd name="adj2" fmla="val -120114"/>
            </a:avLst>
          </a:prstGeom>
          <a:solidFill>
            <a:srgbClr val="E2A1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rgbClr val="000000"/>
                </a:solidFill>
              </a:rPr>
              <a:t>PC1 – Realizar CPPs prioritárias voltadas às necessidades da indústria, em particular das </a:t>
            </a:r>
            <a:r>
              <a:rPr lang="pt-BR" sz="1400" dirty="0" err="1">
                <a:solidFill>
                  <a:srgbClr val="000000"/>
                </a:solidFill>
              </a:rPr>
              <a:t>PMEs</a:t>
            </a:r>
            <a:r>
              <a:rPr lang="pt-BR" sz="1400" dirty="0">
                <a:solidFill>
                  <a:srgbClr val="000000"/>
                </a:solidFill>
              </a:rPr>
              <a:t> (cronograma, tecnologias, modelo de diagnóstico, indicadores adequados, dentre outros).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7CBD0E2-F6A1-BEC4-1DED-C666CFD48D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229" t="44981" b="17826"/>
          <a:stretch/>
        </p:blipFill>
        <p:spPr>
          <a:xfrm>
            <a:off x="7110912" y="4294714"/>
            <a:ext cx="2845386" cy="19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lão de Fala: Retângulo 4">
            <a:extLst>
              <a:ext uri="{FF2B5EF4-FFF2-40B4-BE49-F238E27FC236}">
                <a16:creationId xmlns:a16="http://schemas.microsoft.com/office/drawing/2014/main" id="{49827289-D2C5-7228-79AC-EC35715707FA}"/>
              </a:ext>
            </a:extLst>
          </p:cNvPr>
          <p:cNvSpPr/>
          <p:nvPr/>
        </p:nvSpPr>
        <p:spPr>
          <a:xfrm>
            <a:off x="7051431" y="2128355"/>
            <a:ext cx="4701344" cy="1574690"/>
          </a:xfrm>
          <a:prstGeom prst="wedgeRectCallout">
            <a:avLst>
              <a:gd name="adj1" fmla="val -77262"/>
              <a:gd name="adj2" fmla="val -64087"/>
            </a:avLst>
          </a:prstGeom>
          <a:solidFill>
            <a:srgbClr val="008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bg2"/>
                </a:solidFill>
              </a:rPr>
              <a:t>PP1 – Destinar uma parcela mínima dos recursos do PEE a projetos industriais de EE, mesmo em distribuidoras em que a indústria não seja um dos dois setores de maior participação no consumo, e que esta parcela seja pelo menos igual à participação da indústria no mercado da distribuidora.</a:t>
            </a:r>
          </a:p>
        </p:txBody>
      </p:sp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11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169843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Priorização: “Adequações no PROPEE”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276CCE7-79C5-289D-A590-0C2B2828ED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339"/>
          <a:stretch/>
        </p:blipFill>
        <p:spPr>
          <a:xfrm>
            <a:off x="468560" y="1272468"/>
            <a:ext cx="6493466" cy="498097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E1DE06C-436B-4AF3-8CE4-08849B98F5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663" t="43766" b="19518"/>
          <a:stretch/>
        </p:blipFill>
        <p:spPr>
          <a:xfrm>
            <a:off x="6962026" y="4163357"/>
            <a:ext cx="256773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12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416582"/>
            <a:ext cx="9061431" cy="912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Priorização: </a:t>
            </a:r>
          </a:p>
          <a:p>
            <a:r>
              <a:rPr lang="pt-BR" sz="3200" dirty="0"/>
              <a:t>“Garantia financeira e fontes de financiamento”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27956BF-811E-DCDD-D24A-09B7941497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866"/>
          <a:stretch/>
        </p:blipFill>
        <p:spPr>
          <a:xfrm>
            <a:off x="557964" y="1641422"/>
            <a:ext cx="6127041" cy="4798602"/>
          </a:xfrm>
          <a:prstGeom prst="rect">
            <a:avLst/>
          </a:prstGeom>
        </p:spPr>
      </p:pic>
      <p:sp>
        <p:nvSpPr>
          <p:cNvPr id="7" name="Balão de Fala: Retângulo 6">
            <a:extLst>
              <a:ext uri="{FF2B5EF4-FFF2-40B4-BE49-F238E27FC236}">
                <a16:creationId xmlns:a16="http://schemas.microsoft.com/office/drawing/2014/main" id="{A7982E52-05C5-7E15-63EA-FECF869FB66B}"/>
              </a:ext>
            </a:extLst>
          </p:cNvPr>
          <p:cNvSpPr/>
          <p:nvPr/>
        </p:nvSpPr>
        <p:spPr>
          <a:xfrm flipH="1">
            <a:off x="7041588" y="2225842"/>
            <a:ext cx="4711187" cy="1203158"/>
          </a:xfrm>
          <a:prstGeom prst="wedgeRectCallout">
            <a:avLst>
              <a:gd name="adj1" fmla="val 70428"/>
              <a:gd name="adj2" fmla="val 84394"/>
            </a:avLst>
          </a:prstGeom>
          <a:solidFill>
            <a:srgbClr val="008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bg2"/>
                </a:solidFill>
              </a:rPr>
              <a:t>PF5 – Criar uma carteira de diagnósticos energéticos, financiados pelo PEE, prontos para a submissão de propostas de projetos  industriais de EE nas Chamadas Públicas, visando agilizar o processo de seleção.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B297712-0210-1FA7-137E-01ACE78612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360" t="42703" b="19443"/>
          <a:stretch/>
        </p:blipFill>
        <p:spPr>
          <a:xfrm>
            <a:off x="7029231" y="4383003"/>
            <a:ext cx="2502014" cy="181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lão de Fala: Retângulo 6">
            <a:extLst>
              <a:ext uri="{FF2B5EF4-FFF2-40B4-BE49-F238E27FC236}">
                <a16:creationId xmlns:a16="http://schemas.microsoft.com/office/drawing/2014/main" id="{FC713F09-8A10-3EF9-36F1-7533D980FD29}"/>
              </a:ext>
            </a:extLst>
          </p:cNvPr>
          <p:cNvSpPr/>
          <p:nvPr/>
        </p:nvSpPr>
        <p:spPr>
          <a:xfrm>
            <a:off x="6734907" y="2023058"/>
            <a:ext cx="5017867" cy="903309"/>
          </a:xfrm>
          <a:prstGeom prst="wedgeRectCallout">
            <a:avLst>
              <a:gd name="adj1" fmla="val -146720"/>
              <a:gd name="adj2" fmla="val -15063"/>
            </a:avLst>
          </a:prstGeom>
          <a:solidFill>
            <a:srgbClr val="FDE0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rgbClr val="000000"/>
                </a:solidFill>
              </a:rPr>
              <a:t>PD1 – Construir um banco de casos de sucesso e melhores práticas de projetos industriais de EE para aumentar a participação da indústria no PEE.</a:t>
            </a:r>
          </a:p>
        </p:txBody>
      </p:sp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13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416582"/>
            <a:ext cx="9061431" cy="779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Priorização: </a:t>
            </a:r>
          </a:p>
          <a:p>
            <a:r>
              <a:rPr lang="pt-BR" sz="3200" dirty="0"/>
              <a:t>“Divulgação do PEE e capacitação de RH”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4F881F4-D456-EAA5-479A-AEF888D0F2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211"/>
          <a:stretch/>
        </p:blipFill>
        <p:spPr>
          <a:xfrm>
            <a:off x="557964" y="1581609"/>
            <a:ext cx="5807667" cy="450637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C29B558-792E-713D-2BD6-A7BDE29970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218" t="42296" b="18292"/>
          <a:stretch/>
        </p:blipFill>
        <p:spPr>
          <a:xfrm>
            <a:off x="6438073" y="4075856"/>
            <a:ext cx="2443346" cy="17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14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169843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Priorização: </a:t>
            </a:r>
          </a:p>
          <a:p>
            <a:r>
              <a:rPr lang="pt-BR" sz="3200" dirty="0"/>
              <a:t>“Aspectos de gestão relacionados ao PEE”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5F3C3B6-0273-DE1A-15DF-CF5C2B87B641}"/>
              </a:ext>
            </a:extLst>
          </p:cNvPr>
          <p:cNvSpPr txBox="1"/>
          <p:nvPr/>
        </p:nvSpPr>
        <p:spPr>
          <a:xfrm>
            <a:off x="5369092" y="2215143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E517836-CC63-AC09-71C6-0ACE15CACDCC}"/>
              </a:ext>
            </a:extLst>
          </p:cNvPr>
          <p:cNvGrpSpPr/>
          <p:nvPr/>
        </p:nvGrpSpPr>
        <p:grpSpPr>
          <a:xfrm>
            <a:off x="341396" y="1446871"/>
            <a:ext cx="6360165" cy="4995985"/>
            <a:chOff x="341396" y="1446871"/>
            <a:chExt cx="6360165" cy="499598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100D513-11BE-B803-52D4-FD94B7E5A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9943"/>
            <a:stretch/>
          </p:blipFill>
          <p:spPr>
            <a:xfrm>
              <a:off x="341396" y="1446871"/>
              <a:ext cx="6360165" cy="4995985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F005317A-C113-9A07-89E1-3AD286CF74E5}"/>
                </a:ext>
              </a:extLst>
            </p:cNvPr>
            <p:cNvSpPr/>
            <p:nvPr/>
          </p:nvSpPr>
          <p:spPr>
            <a:xfrm>
              <a:off x="5369092" y="1724122"/>
              <a:ext cx="581765" cy="6260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3A04E1E2-1640-36AB-EB4E-A363BA4E410C}"/>
              </a:ext>
            </a:extLst>
          </p:cNvPr>
          <p:cNvSpPr/>
          <p:nvPr/>
        </p:nvSpPr>
        <p:spPr>
          <a:xfrm>
            <a:off x="6701561" y="2584475"/>
            <a:ext cx="4932475" cy="740128"/>
          </a:xfrm>
          <a:prstGeom prst="wedgeRectCallout">
            <a:avLst>
              <a:gd name="adj1" fmla="val -111818"/>
              <a:gd name="adj2" fmla="val 298794"/>
            </a:avLst>
          </a:prstGeom>
          <a:solidFill>
            <a:srgbClr val="94D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rgbClr val="000000"/>
                </a:solidFill>
              </a:rPr>
              <a:t>PG3 – Implementar plataforma unificada para submissão das propostas de projetos às </a:t>
            </a:r>
            <a:r>
              <a:rPr lang="pt-BR" sz="1400" dirty="0" err="1">
                <a:solidFill>
                  <a:srgbClr val="000000"/>
                </a:solidFill>
              </a:rPr>
              <a:t>CPPs</a:t>
            </a:r>
            <a:r>
              <a:rPr lang="pt-BR" sz="14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830E038-5059-6F2E-7CC9-C68A59709C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646" t="41928" b="19968"/>
          <a:stretch/>
        </p:blipFill>
        <p:spPr>
          <a:xfrm>
            <a:off x="6640372" y="4218290"/>
            <a:ext cx="2664895" cy="19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15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347030" y="618698"/>
            <a:ext cx="8929486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Contribuições da ANEEL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5F3C3B6-0273-DE1A-15DF-CF5C2B87B641}"/>
              </a:ext>
            </a:extLst>
          </p:cNvPr>
          <p:cNvSpPr txBox="1"/>
          <p:nvPr/>
        </p:nvSpPr>
        <p:spPr>
          <a:xfrm>
            <a:off x="5369092" y="2215143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DE96AD2A-9C95-2234-048C-FDCEB053A1BA}"/>
              </a:ext>
            </a:extLst>
          </p:cNvPr>
          <p:cNvSpPr txBox="1">
            <a:spLocks/>
          </p:cNvSpPr>
          <p:nvPr/>
        </p:nvSpPr>
        <p:spPr>
          <a:xfrm>
            <a:off x="6096000" y="1494677"/>
            <a:ext cx="6616564" cy="33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latin typeface="+mj-lt"/>
              </a:rPr>
              <a:t>Classificadas como  médio prazo (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20</a:t>
            </a:r>
            <a:r>
              <a:rPr lang="pt-BR" sz="2400" b="1" dirty="0">
                <a:latin typeface="+mj-lt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200" dirty="0">
                <a:solidFill>
                  <a:srgbClr val="65B32E"/>
                </a:solidFill>
              </a:rPr>
              <a:t>Ações necessárias:</a:t>
            </a: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Alteração regulatória (PROPEE)</a:t>
            </a: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Publicação de Chamada de Projeto Prioritário</a:t>
            </a: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Reuniões com agentes regulados (PROPEE)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B8AE98D8-B52A-7624-74BC-722303EBD510}"/>
              </a:ext>
            </a:extLst>
          </p:cNvPr>
          <p:cNvSpPr txBox="1">
            <a:spLocks/>
          </p:cNvSpPr>
          <p:nvPr/>
        </p:nvSpPr>
        <p:spPr>
          <a:xfrm>
            <a:off x="347030" y="4420120"/>
            <a:ext cx="12965271" cy="2719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latin typeface="+mj-lt"/>
              </a:rPr>
              <a:t>Classificadas como  longo prazo (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9</a:t>
            </a:r>
            <a:r>
              <a:rPr lang="pt-BR" sz="2400" b="1" dirty="0">
                <a:latin typeface="+mj-lt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65B32E"/>
                </a:solidFill>
              </a:rPr>
              <a:t>Ações necessárias:</a:t>
            </a: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Alteração regulatória (PROPEE, MCSEE, PRODIST, PRORET, consulta jurídica e contábil)</a:t>
            </a: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Alteração legal</a:t>
            </a: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3963E397-49D3-0ACF-7527-2F22F88A248D}"/>
              </a:ext>
            </a:extLst>
          </p:cNvPr>
          <p:cNvSpPr txBox="1">
            <a:spLocks/>
          </p:cNvSpPr>
          <p:nvPr/>
        </p:nvSpPr>
        <p:spPr>
          <a:xfrm>
            <a:off x="347030" y="1494678"/>
            <a:ext cx="6616564" cy="33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b="1" dirty="0">
                <a:latin typeface="+mj-lt"/>
              </a:rPr>
              <a:t>Classificadas como curto prazo (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12</a:t>
            </a:r>
            <a:r>
              <a:rPr lang="pt-BR" sz="2400" b="1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pt-BR" sz="2200" dirty="0">
                <a:solidFill>
                  <a:srgbClr val="65B32E"/>
                </a:solidFill>
              </a:rPr>
              <a:t>Ações necessárias:</a:t>
            </a: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Publicação de Guia ou documento orientativo</a:t>
            </a: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Reuniões de articulação</a:t>
            </a:r>
          </a:p>
          <a:p>
            <a:pPr marL="0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5599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16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5F3C3B6-0273-DE1A-15DF-CF5C2B87B641}"/>
              </a:ext>
            </a:extLst>
          </p:cNvPr>
          <p:cNvSpPr txBox="1"/>
          <p:nvPr/>
        </p:nvSpPr>
        <p:spPr>
          <a:xfrm>
            <a:off x="5369092" y="2215143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3963E397-49D3-0ACF-7527-2F22F88A248D}"/>
              </a:ext>
            </a:extLst>
          </p:cNvPr>
          <p:cNvSpPr txBox="1">
            <a:spLocks/>
          </p:cNvSpPr>
          <p:nvPr/>
        </p:nvSpPr>
        <p:spPr>
          <a:xfrm>
            <a:off x="374836" y="1274645"/>
            <a:ext cx="5001726" cy="33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200" b="1" dirty="0"/>
              <a:t>Exemplo proposição de curto prazo</a:t>
            </a:r>
          </a:p>
          <a:p>
            <a:pPr marL="0" indent="0">
              <a:buNone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PC8 – Padronizar no Guia das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CPPs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os critérios para a avaliação das propostas de projetos de EE.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b="1" i="1" dirty="0">
                <a:solidFill>
                  <a:schemeClr val="accent5">
                    <a:lumMod val="75000"/>
                  </a:schemeClr>
                </a:solidFill>
              </a:rPr>
              <a:t>Documento orientativo</a:t>
            </a:r>
          </a:p>
          <a:p>
            <a:endParaRPr lang="pt-BR" sz="2200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69D6DFF0-B300-52B0-DA13-75507A44B69E}"/>
              </a:ext>
            </a:extLst>
          </p:cNvPr>
          <p:cNvSpPr txBox="1">
            <a:spLocks/>
          </p:cNvSpPr>
          <p:nvPr/>
        </p:nvSpPr>
        <p:spPr>
          <a:xfrm>
            <a:off x="6096000" y="1297556"/>
            <a:ext cx="5001726" cy="33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200" b="1" dirty="0"/>
              <a:t>Exemplo proposição de médio prazo</a:t>
            </a:r>
          </a:p>
          <a:p>
            <a:pPr marL="0" indent="0">
              <a:buNone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PF2 – Direcionar os recursos do PEE para diagnósticos energéticos, o financiamento da implementação por meio de instituições financeiras.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b="1" i="1" dirty="0">
                <a:solidFill>
                  <a:schemeClr val="accent5">
                    <a:lumMod val="75000"/>
                  </a:schemeClr>
                </a:solidFill>
              </a:rPr>
              <a:t>Alteração regulatória no PROPEE</a:t>
            </a:r>
          </a:p>
          <a:p>
            <a:pPr marL="0" indent="0">
              <a:buNone/>
            </a:pPr>
            <a:endParaRPr lang="pt-BR" sz="2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F2951C-794C-DABA-0EDA-3C63DDB3E6D3}"/>
              </a:ext>
            </a:extLst>
          </p:cNvPr>
          <p:cNvSpPr txBox="1">
            <a:spLocks/>
          </p:cNvSpPr>
          <p:nvPr/>
        </p:nvSpPr>
        <p:spPr>
          <a:xfrm>
            <a:off x="479050" y="3936691"/>
            <a:ext cx="5251589" cy="33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200" b="1" dirty="0"/>
              <a:t>Exemplo proposição de longo prazo</a:t>
            </a:r>
          </a:p>
          <a:p>
            <a:pPr marL="0" indent="0">
              <a:buNone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PP9– Definir regras específicas para inclusão de outras fontes energéticas (eficiência energética em processos térmicos).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b="1" i="1" dirty="0">
                <a:solidFill>
                  <a:schemeClr val="accent5">
                    <a:lumMod val="75000"/>
                  </a:schemeClr>
                </a:solidFill>
              </a:rPr>
              <a:t>Alteração legal </a:t>
            </a:r>
            <a:endParaRPr lang="pt-BR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E2EA990-F361-477F-7DF8-5FA1287B5C98}"/>
              </a:ext>
            </a:extLst>
          </p:cNvPr>
          <p:cNvSpPr txBox="1"/>
          <p:nvPr/>
        </p:nvSpPr>
        <p:spPr>
          <a:xfrm>
            <a:off x="6200215" y="4353925"/>
            <a:ext cx="513099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Contribuições da ANEEL foram chaves para a construção do Plano de Ação Proposto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C23A1469-1A1E-77A7-EB78-DF5F4AD6E50F}"/>
              </a:ext>
            </a:extLst>
          </p:cNvPr>
          <p:cNvSpPr txBox="1">
            <a:spLocks/>
          </p:cNvSpPr>
          <p:nvPr/>
        </p:nvSpPr>
        <p:spPr>
          <a:xfrm>
            <a:off x="215085" y="618698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Contribuições da ANEEL</a:t>
            </a:r>
          </a:p>
        </p:txBody>
      </p:sp>
    </p:spTree>
    <p:extLst>
      <p:ext uri="{BB962C8B-B14F-4D97-AF65-F5344CB8AC3E}">
        <p14:creationId xmlns:p14="http://schemas.microsoft.com/office/powerpoint/2010/main" val="274079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1255-605D-A5D0-404C-A148997B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500" dirty="0">
                <a:solidFill>
                  <a:schemeClr val="bg2"/>
                </a:solidFill>
              </a:rPr>
              <a:t> 3. Cenários de economia de energia elétrica e impactos possíveis 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5F380E3-C368-3EB6-4BCA-6508DF601B91}"/>
              </a:ext>
            </a:extLst>
          </p:cNvPr>
          <p:cNvSpPr/>
          <p:nvPr/>
        </p:nvSpPr>
        <p:spPr>
          <a:xfrm>
            <a:off x="10111154" y="6383215"/>
            <a:ext cx="668215" cy="334108"/>
          </a:xfrm>
          <a:prstGeom prst="rect">
            <a:avLst/>
          </a:prstGeom>
          <a:solidFill>
            <a:srgbClr val="2D2E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073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18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521539"/>
            <a:ext cx="9061431" cy="299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Premissas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9B8C8069-70EC-C3BE-38B2-E9E7F4DB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64" y="1540771"/>
            <a:ext cx="10515600" cy="4846498"/>
          </a:xfrm>
        </p:spPr>
        <p:txBody>
          <a:bodyPr>
            <a:normAutofit/>
          </a:bodyPr>
          <a:lstStyle/>
          <a:p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Definição de ano base = 2022</a:t>
            </a:r>
          </a:p>
          <a:p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Harmonização com estudos para a proposta </a:t>
            </a:r>
            <a:r>
              <a:rPr lang="pt-B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PDEf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5113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Histórico de projetos do PEE</a:t>
            </a:r>
          </a:p>
          <a:p>
            <a:pPr marL="0" lvl="1" indent="265113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Participação da indústria nos resultados do PEE</a:t>
            </a:r>
          </a:p>
          <a:p>
            <a:pPr marL="0" lvl="1" indent="265113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Participação futura dos energéticos por uso final para cada segmento</a:t>
            </a:r>
          </a:p>
          <a:p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Modelagem</a:t>
            </a:r>
          </a:p>
          <a:p>
            <a:pPr lvl="1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Por grandes setores industriais (BEN, BEU)</a:t>
            </a:r>
          </a:p>
          <a:p>
            <a:pPr lvl="1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Abordagem 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bottom-up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associada a modelo </a:t>
            </a:r>
            <a:r>
              <a:rPr lang="pt-BR" sz="2200" i="1" dirty="0">
                <a:latin typeface="Calibri" panose="020F0502020204030204" pitchFamily="34" charset="0"/>
                <a:cs typeface="Calibri" panose="020F0502020204030204" pitchFamily="34" charset="0"/>
              </a:rPr>
              <a:t>top-</a:t>
            </a:r>
            <a:r>
              <a:rPr lang="pt-BR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down</a:t>
            </a:r>
            <a:endParaRPr lang="pt-BR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Uso final</a:t>
            </a:r>
          </a:p>
          <a:p>
            <a:pPr lvl="2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Energético</a:t>
            </a:r>
          </a:p>
          <a:p>
            <a:pPr lvl="1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Horizonte de projeção: 2023 – 2050</a:t>
            </a:r>
          </a:p>
        </p:txBody>
      </p:sp>
    </p:spTree>
    <p:extLst>
      <p:ext uri="{BB962C8B-B14F-4D97-AF65-F5344CB8AC3E}">
        <p14:creationId xmlns:p14="http://schemas.microsoft.com/office/powerpoint/2010/main" val="41951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19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-1892014" y="-211386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18E3997-778A-C1CE-D1CB-E6330A22FE77}"/>
              </a:ext>
            </a:extLst>
          </p:cNvPr>
          <p:cNvGrpSpPr/>
          <p:nvPr/>
        </p:nvGrpSpPr>
        <p:grpSpPr>
          <a:xfrm>
            <a:off x="574485" y="886282"/>
            <a:ext cx="8963265" cy="5551496"/>
            <a:chOff x="1110352" y="1210625"/>
            <a:chExt cx="8963265" cy="5551496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58A9A9E-A038-B8BA-4F5B-808F6BBC7D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60" t="1413" r="1069" b="1497"/>
            <a:stretch/>
          </p:blipFill>
          <p:spPr>
            <a:xfrm>
              <a:off x="1110352" y="1210625"/>
              <a:ext cx="8963265" cy="5551496"/>
            </a:xfrm>
            <a:prstGeom prst="rect">
              <a:avLst/>
            </a:prstGeom>
          </p:spPr>
        </p:pic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5AA006B2-FA9C-6F79-F9D3-33F6056EADDC}"/>
                </a:ext>
              </a:extLst>
            </p:cNvPr>
            <p:cNvGrpSpPr/>
            <p:nvPr/>
          </p:nvGrpSpPr>
          <p:grpSpPr>
            <a:xfrm>
              <a:off x="7190741" y="2240021"/>
              <a:ext cx="2594570" cy="3635709"/>
              <a:chOff x="6873247" y="2324709"/>
              <a:chExt cx="2594570" cy="3635709"/>
            </a:xfrm>
          </p:grpSpPr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94C6717-574A-6D78-18C6-33222D6929B3}"/>
                  </a:ext>
                </a:extLst>
              </p:cNvPr>
              <p:cNvSpPr txBox="1"/>
              <p:nvPr/>
            </p:nvSpPr>
            <p:spPr>
              <a:xfrm>
                <a:off x="6873247" y="4573702"/>
                <a:ext cx="22589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dirty="0">
                    <a:solidFill>
                      <a:schemeClr val="bg2">
                        <a:lumMod val="50000"/>
                      </a:schemeClr>
                    </a:solidFill>
                  </a:rPr>
                  <a:t>Situação atual:  sem  mudanças no PEE</a:t>
                </a:r>
              </a:p>
            </p:txBody>
          </p:sp>
          <p:cxnSp>
            <p:nvCxnSpPr>
              <p:cNvPr id="21" name="Conector de Seta Reta 20">
                <a:extLst>
                  <a:ext uri="{FF2B5EF4-FFF2-40B4-BE49-F238E27FC236}">
                    <a16:creationId xmlns:a16="http://schemas.microsoft.com/office/drawing/2014/main" id="{8140CD13-5D88-94C7-A0D6-D979FA722A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0312" y="5385074"/>
                <a:ext cx="0" cy="575344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de Seta Reta 21">
                <a:extLst>
                  <a:ext uri="{FF2B5EF4-FFF2-40B4-BE49-F238E27FC236}">
                    <a16:creationId xmlns:a16="http://schemas.microsoft.com/office/drawing/2014/main" id="{4F5ECF95-A53B-85C4-E4FE-6690115A47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67817" y="2324709"/>
                <a:ext cx="0" cy="3348037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071FACB-1D34-D1FA-93A9-34DAD9FB4DB3}"/>
              </a:ext>
            </a:extLst>
          </p:cNvPr>
          <p:cNvGrpSpPr/>
          <p:nvPr/>
        </p:nvGrpSpPr>
        <p:grpSpPr>
          <a:xfrm>
            <a:off x="781894" y="890343"/>
            <a:ext cx="8653744" cy="5551497"/>
            <a:chOff x="1139400" y="1042882"/>
            <a:chExt cx="9060939" cy="5622141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FE6FD441-058C-B39A-1D28-46F662FEB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11" t="1355" r="1417" b="1675"/>
            <a:stretch/>
          </p:blipFill>
          <p:spPr>
            <a:xfrm>
              <a:off x="1139400" y="1042882"/>
              <a:ext cx="9060939" cy="5622141"/>
            </a:xfrm>
            <a:prstGeom prst="rect">
              <a:avLst/>
            </a:prstGeom>
          </p:spPr>
        </p:pic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161F5496-E44F-6907-5843-170237F802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1563" y="4115619"/>
              <a:ext cx="0" cy="156720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797CF7B9-3ECB-484F-145A-A437F8BE1312}"/>
                </a:ext>
              </a:extLst>
            </p:cNvPr>
            <p:cNvSpPr txBox="1"/>
            <p:nvPr/>
          </p:nvSpPr>
          <p:spPr>
            <a:xfrm>
              <a:off x="4641753" y="3508967"/>
              <a:ext cx="2338733" cy="9350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dirty="0">
                  <a:solidFill>
                    <a:schemeClr val="bg2">
                      <a:lumMod val="50000"/>
                    </a:schemeClr>
                  </a:solidFill>
                </a:rPr>
                <a:t>Implementação </a:t>
              </a:r>
            </a:p>
            <a:p>
              <a:pPr algn="just"/>
              <a:r>
                <a:rPr lang="pt-BR" dirty="0">
                  <a:solidFill>
                    <a:schemeClr val="bg2">
                      <a:lumMod val="50000"/>
                    </a:schemeClr>
                  </a:solidFill>
                </a:rPr>
                <a:t>das  proposições </a:t>
              </a:r>
            </a:p>
            <a:p>
              <a:pPr algn="just"/>
              <a:r>
                <a:rPr lang="pt-BR" dirty="0">
                  <a:solidFill>
                    <a:schemeClr val="bg2">
                      <a:lumMod val="50000"/>
                    </a:schemeClr>
                  </a:solidFill>
                </a:rPr>
                <a:t>de melhoria  do PEE</a:t>
              </a:r>
            </a:p>
          </p:txBody>
        </p: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921B6C10-6783-A589-8830-D537F55D9D14}"/>
                </a:ext>
              </a:extLst>
            </p:cNvPr>
            <p:cNvCxnSpPr>
              <a:cxnSpLocks/>
            </p:cNvCxnSpPr>
            <p:nvPr/>
          </p:nvCxnSpPr>
          <p:spPr>
            <a:xfrm>
              <a:off x="6961005" y="4115619"/>
              <a:ext cx="2346589" cy="0"/>
            </a:xfrm>
            <a:prstGeom prst="straightConnector1">
              <a:avLst/>
            </a:prstGeom>
            <a:ln w="22225">
              <a:solidFill>
                <a:schemeClr val="bg2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3837BF0B-433E-2B76-8082-4D7B665CC743}"/>
                </a:ext>
              </a:extLst>
            </p:cNvPr>
            <p:cNvSpPr txBox="1"/>
            <p:nvPr/>
          </p:nvSpPr>
          <p:spPr>
            <a:xfrm>
              <a:off x="8517274" y="5005758"/>
              <a:ext cx="1493691" cy="76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000000"/>
                  </a:solidFill>
                </a:rPr>
                <a:t>Dinâmica induzida</a:t>
              </a:r>
            </a:p>
            <a:p>
              <a:r>
                <a:rPr lang="pt-BR" sz="1400" dirty="0">
                  <a:solidFill>
                    <a:srgbClr val="000000"/>
                  </a:solidFill>
                </a:rPr>
                <a:t> 50%</a:t>
              </a:r>
            </a:p>
          </p:txBody>
        </p: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AA6EE4FD-C4A5-E1AC-7C89-8DF155C9BA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5112" y="4481354"/>
              <a:ext cx="0" cy="399419"/>
            </a:xfrm>
            <a:prstGeom prst="straightConnector1">
              <a:avLst/>
            </a:prstGeom>
            <a:ln w="2222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08E6DA1D-4207-85E7-FCB0-23E6F6384988}"/>
              </a:ext>
            </a:extLst>
          </p:cNvPr>
          <p:cNvGrpSpPr/>
          <p:nvPr/>
        </p:nvGrpSpPr>
        <p:grpSpPr>
          <a:xfrm>
            <a:off x="824414" y="1189483"/>
            <a:ext cx="8966162" cy="5268024"/>
            <a:chOff x="122600" y="1484689"/>
            <a:chExt cx="9216634" cy="5515347"/>
          </a:xfrm>
        </p:grpSpPr>
        <p:pic>
          <p:nvPicPr>
            <p:cNvPr id="50" name="Imagem 49">
              <a:extLst>
                <a:ext uri="{FF2B5EF4-FFF2-40B4-BE49-F238E27FC236}">
                  <a16:creationId xmlns:a16="http://schemas.microsoft.com/office/drawing/2014/main" id="{26DC1C8E-8CF9-32C7-820E-91649A499C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26" t="9111" r="1744" b="1655"/>
            <a:stretch/>
          </p:blipFill>
          <p:spPr>
            <a:xfrm>
              <a:off x="122600" y="1484689"/>
              <a:ext cx="9216634" cy="5515347"/>
            </a:xfrm>
            <a:prstGeom prst="rect">
              <a:avLst/>
            </a:prstGeom>
          </p:spPr>
        </p:pic>
        <p:cxnSp>
          <p:nvCxnSpPr>
            <p:cNvPr id="54" name="Conector de Seta Reta 53">
              <a:extLst>
                <a:ext uri="{FF2B5EF4-FFF2-40B4-BE49-F238E27FC236}">
                  <a16:creationId xmlns:a16="http://schemas.microsoft.com/office/drawing/2014/main" id="{5924A88D-FC76-A529-851C-DA7F776E4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3497" y="3515413"/>
              <a:ext cx="0" cy="2416058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7ADB83BB-C321-9825-B2FA-E16F03AB1C7B}"/>
                </a:ext>
              </a:extLst>
            </p:cNvPr>
            <p:cNvSpPr txBox="1"/>
            <p:nvPr/>
          </p:nvSpPr>
          <p:spPr>
            <a:xfrm>
              <a:off x="7103109" y="4464262"/>
              <a:ext cx="14936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000000"/>
                  </a:solidFill>
                </a:rPr>
                <a:t>Dinâmica induzida</a:t>
              </a:r>
            </a:p>
            <a:p>
              <a:pPr algn="ctr"/>
              <a:r>
                <a:rPr lang="pt-BR" sz="1600" dirty="0">
                  <a:solidFill>
                    <a:srgbClr val="000000"/>
                  </a:solidFill>
                </a:rPr>
                <a:t> 75%</a:t>
              </a:r>
              <a:endParaRPr lang="pt-BR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56" name="Conector de Seta Reta 55">
              <a:extLst>
                <a:ext uri="{FF2B5EF4-FFF2-40B4-BE49-F238E27FC236}">
                  <a16:creationId xmlns:a16="http://schemas.microsoft.com/office/drawing/2014/main" id="{AA7AD599-F3F4-DC9C-138F-F39AE0FAC6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6666" y="4112412"/>
              <a:ext cx="0" cy="398676"/>
            </a:xfrm>
            <a:prstGeom prst="straightConnector1">
              <a:avLst/>
            </a:prstGeom>
            <a:ln w="2222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68846385-ED8B-49FF-E468-EE40EAFFAFD4}"/>
                </a:ext>
              </a:extLst>
            </p:cNvPr>
            <p:cNvSpPr txBox="1"/>
            <p:nvPr/>
          </p:nvSpPr>
          <p:spPr>
            <a:xfrm>
              <a:off x="4143377" y="3346934"/>
              <a:ext cx="3124181" cy="870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>
                  <a:solidFill>
                    <a:srgbClr val="000000"/>
                  </a:solidFill>
                </a:rPr>
                <a:t>Implementação </a:t>
              </a:r>
            </a:p>
            <a:p>
              <a:pPr algn="ctr"/>
              <a:r>
                <a:rPr lang="pt-BR" sz="1600" dirty="0">
                  <a:solidFill>
                    <a:srgbClr val="000000"/>
                  </a:solidFill>
                </a:rPr>
                <a:t>das  proposições propostas</a:t>
              </a:r>
            </a:p>
            <a:p>
              <a:pPr algn="ctr"/>
              <a:r>
                <a:rPr lang="pt-BR" sz="1600" dirty="0">
                  <a:solidFill>
                    <a:srgbClr val="000000"/>
                  </a:solidFill>
                </a:rPr>
                <a:t>de melhoria  do PEE</a:t>
              </a:r>
            </a:p>
          </p:txBody>
        </p:sp>
        <p:cxnSp>
          <p:nvCxnSpPr>
            <p:cNvPr id="63" name="Conector de Seta Reta 62">
              <a:extLst>
                <a:ext uri="{FF2B5EF4-FFF2-40B4-BE49-F238E27FC236}">
                  <a16:creationId xmlns:a16="http://schemas.microsoft.com/office/drawing/2014/main" id="{97A4F173-C803-3914-75A8-0B8984FDF062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6" y="3765090"/>
              <a:ext cx="1005218" cy="0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ítulo 2">
            <a:extLst>
              <a:ext uri="{FF2B5EF4-FFF2-40B4-BE49-F238E27FC236}">
                <a16:creationId xmlns:a16="http://schemas.microsoft.com/office/drawing/2014/main" id="{DA1AC0BC-E02A-C351-9F47-8D5768D4FE60}"/>
              </a:ext>
            </a:extLst>
          </p:cNvPr>
          <p:cNvSpPr txBox="1">
            <a:spLocks/>
          </p:cNvSpPr>
          <p:nvPr/>
        </p:nvSpPr>
        <p:spPr>
          <a:xfrm>
            <a:off x="567454" y="347005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Cenários de conservação de energia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655C2D4C-7D3B-BBFE-42D0-E127DE4B8EB5}"/>
              </a:ext>
            </a:extLst>
          </p:cNvPr>
          <p:cNvSpPr txBox="1"/>
          <p:nvPr/>
        </p:nvSpPr>
        <p:spPr>
          <a:xfrm>
            <a:off x="879095" y="1497275"/>
            <a:ext cx="69491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>
                <a:latin typeface="+mj-lt"/>
              </a:rPr>
              <a:t>Distribuição do impacto esperado ao longo do tempo:</a:t>
            </a:r>
          </a:p>
        </p:txBody>
      </p:sp>
      <p:graphicFrame>
        <p:nvGraphicFramePr>
          <p:cNvPr id="46" name="Tabela 45">
            <a:extLst>
              <a:ext uri="{FF2B5EF4-FFF2-40B4-BE49-F238E27FC236}">
                <a16:creationId xmlns:a16="http://schemas.microsoft.com/office/drawing/2014/main" id="{C976E767-CDE6-17A4-9246-2CEA9A7C0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397462"/>
              </p:ext>
            </p:extLst>
          </p:nvPr>
        </p:nvGraphicFramePr>
        <p:xfrm>
          <a:off x="978842" y="2022757"/>
          <a:ext cx="2814108" cy="547092"/>
        </p:xfrm>
        <a:graphic>
          <a:graphicData uri="http://schemas.openxmlformats.org/drawingml/2006/table">
            <a:tbl>
              <a:tblPr/>
              <a:tblGrid>
                <a:gridCol w="938036">
                  <a:extLst>
                    <a:ext uri="{9D8B030D-6E8A-4147-A177-3AD203B41FA5}">
                      <a16:colId xmlns:a16="http://schemas.microsoft.com/office/drawing/2014/main" val="2416343668"/>
                    </a:ext>
                  </a:extLst>
                </a:gridCol>
                <a:gridCol w="938036">
                  <a:extLst>
                    <a:ext uri="{9D8B030D-6E8A-4147-A177-3AD203B41FA5}">
                      <a16:colId xmlns:a16="http://schemas.microsoft.com/office/drawing/2014/main" val="285881882"/>
                    </a:ext>
                  </a:extLst>
                </a:gridCol>
                <a:gridCol w="938036">
                  <a:extLst>
                    <a:ext uri="{9D8B030D-6E8A-4147-A177-3AD203B41FA5}">
                      <a16:colId xmlns:a16="http://schemas.microsoft.com/office/drawing/2014/main" val="3317508358"/>
                    </a:ext>
                  </a:extLst>
                </a:gridCol>
              </a:tblGrid>
              <a:tr h="2735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2023-2030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2031-2040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2041-2050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48583"/>
                  </a:ext>
                </a:extLst>
              </a:tr>
              <a:tr h="2735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977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3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516948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R</a:t>
            </a:r>
            <a:r>
              <a:rPr lang="pt-BR" sz="3200" dirty="0" err="1"/>
              <a:t>esumo</a:t>
            </a:r>
            <a:r>
              <a:rPr lang="pt-BR" sz="3200" dirty="0"/>
              <a:t> da apresentação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5EA59B0-6750-DEE2-778C-412FCD74585E}"/>
              </a:ext>
            </a:extLst>
          </p:cNvPr>
          <p:cNvSpPr txBox="1"/>
          <p:nvPr/>
        </p:nvSpPr>
        <p:spPr>
          <a:xfrm>
            <a:off x="539734" y="1192084"/>
            <a:ext cx="9061431" cy="3660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Aspectos metodológicos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Proposições de mudanças no PEE para maior participação da indústria em projetos de EE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Cenários de economia de energia elétrica com implementação das mudanças no PEE e impactos possíveis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Plano de ação proposto</a:t>
            </a:r>
          </a:p>
        </p:txBody>
      </p:sp>
    </p:spTree>
    <p:extLst>
      <p:ext uri="{BB962C8B-B14F-4D97-AF65-F5344CB8AC3E}">
        <p14:creationId xmlns:p14="http://schemas.microsoft.com/office/powerpoint/2010/main" val="8955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20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468332" y="630891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Resultados: Energia conservada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EA8D347-E88B-FB19-2488-81D88F71B367}"/>
              </a:ext>
            </a:extLst>
          </p:cNvPr>
          <p:cNvSpPr txBox="1"/>
          <p:nvPr/>
        </p:nvSpPr>
        <p:spPr>
          <a:xfrm>
            <a:off x="6690742" y="4690123"/>
            <a:ext cx="2506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</a:rPr>
              <a:t>7,8 </a:t>
            </a:r>
            <a:r>
              <a:rPr lang="pt-BR" sz="3200" b="1" dirty="0" err="1">
                <a:solidFill>
                  <a:srgbClr val="000000"/>
                </a:solidFill>
              </a:rPr>
              <a:t>TWh</a:t>
            </a:r>
            <a:endParaRPr lang="pt-BR" sz="3200" b="1" dirty="0">
              <a:solidFill>
                <a:srgbClr val="00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74B2F9-241D-5EC2-AC4E-65464F390E98}"/>
              </a:ext>
            </a:extLst>
          </p:cNvPr>
          <p:cNvSpPr txBox="1"/>
          <p:nvPr/>
        </p:nvSpPr>
        <p:spPr>
          <a:xfrm>
            <a:off x="575354" y="5309280"/>
            <a:ext cx="369794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PEE 2008-2022: 68 projetos</a:t>
            </a:r>
          </a:p>
          <a:p>
            <a:r>
              <a:rPr lang="pt-BR" dirty="0"/>
              <a:t>Energia economizada: </a:t>
            </a:r>
            <a:r>
              <a:rPr lang="pt-BR" dirty="0">
                <a:solidFill>
                  <a:srgbClr val="FF0000"/>
                </a:solidFill>
              </a:rPr>
              <a:t>206,5 </a:t>
            </a:r>
            <a:r>
              <a:rPr lang="pt-BR" dirty="0" err="1">
                <a:solidFill>
                  <a:srgbClr val="FF0000"/>
                </a:solidFill>
              </a:rPr>
              <a:t>GWh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BFF4079-884F-7EE9-4290-C322D84AB7CD}"/>
              </a:ext>
            </a:extLst>
          </p:cNvPr>
          <p:cNvSpPr txBox="1"/>
          <p:nvPr/>
        </p:nvSpPr>
        <p:spPr>
          <a:xfrm>
            <a:off x="574254" y="4621879"/>
            <a:ext cx="3706606" cy="654990"/>
          </a:xfrm>
          <a:prstGeom prst="rect">
            <a:avLst/>
          </a:prstGeom>
          <a:solidFill>
            <a:srgbClr val="D9E1F2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Economia financeira até 2050 </a:t>
            </a:r>
          </a:p>
          <a:p>
            <a:pPr algn="ctr"/>
            <a:r>
              <a:rPr lang="pt-BR" dirty="0">
                <a:solidFill>
                  <a:srgbClr val="FF0000"/>
                </a:solidFill>
              </a:rPr>
              <a:t>R$ 2,5 bilhões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0251A26-CC2C-5D50-54A6-2B851CAFB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28750"/>
              </p:ext>
            </p:extLst>
          </p:nvPr>
        </p:nvGraphicFramePr>
        <p:xfrm>
          <a:off x="557964" y="2146712"/>
          <a:ext cx="10747076" cy="1496187"/>
        </p:xfrm>
        <a:graphic>
          <a:graphicData uri="http://schemas.openxmlformats.org/drawingml/2006/table">
            <a:tbl>
              <a:tblPr firstRow="1" firstCol="1" bandRow="1"/>
              <a:tblGrid>
                <a:gridCol w="3224122">
                  <a:extLst>
                    <a:ext uri="{9D8B030D-6E8A-4147-A177-3AD203B41FA5}">
                      <a16:colId xmlns:a16="http://schemas.microsoft.com/office/drawing/2014/main" val="1975508662"/>
                    </a:ext>
                  </a:extLst>
                </a:gridCol>
                <a:gridCol w="1961490">
                  <a:extLst>
                    <a:ext uri="{9D8B030D-6E8A-4147-A177-3AD203B41FA5}">
                      <a16:colId xmlns:a16="http://schemas.microsoft.com/office/drawing/2014/main" val="2861390999"/>
                    </a:ext>
                  </a:extLst>
                </a:gridCol>
                <a:gridCol w="2002032">
                  <a:extLst>
                    <a:ext uri="{9D8B030D-6E8A-4147-A177-3AD203B41FA5}">
                      <a16:colId xmlns:a16="http://schemas.microsoft.com/office/drawing/2014/main" val="1178030290"/>
                    </a:ext>
                  </a:extLst>
                </a:gridCol>
                <a:gridCol w="1781865">
                  <a:extLst>
                    <a:ext uri="{9D8B030D-6E8A-4147-A177-3AD203B41FA5}">
                      <a16:colId xmlns:a16="http://schemas.microsoft.com/office/drawing/2014/main" val="2291097663"/>
                    </a:ext>
                  </a:extLst>
                </a:gridCol>
                <a:gridCol w="1777567">
                  <a:extLst>
                    <a:ext uri="{9D8B030D-6E8A-4147-A177-3AD203B41FA5}">
                      <a16:colId xmlns:a16="http://schemas.microsoft.com/office/drawing/2014/main" val="1114465664"/>
                    </a:ext>
                  </a:extLst>
                </a:gridCol>
              </a:tblGrid>
              <a:tr h="75061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Implementação das 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mudanças propostas 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pt-BR" sz="2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2023-2025</a:t>
                      </a:r>
                      <a:endParaRPr lang="pt-BR" sz="22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pt-BR" sz="2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2026-2030</a:t>
                      </a:r>
                      <a:endParaRPr lang="pt-BR" sz="22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pt-BR" sz="2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2031-2040</a:t>
                      </a:r>
                      <a:endParaRPr lang="pt-BR" sz="22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2041-2050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31492"/>
                  </a:ext>
                </a:extLst>
              </a:tr>
              <a:tr h="372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Energia conservada (</a:t>
                      </a:r>
                      <a:r>
                        <a:rPr lang="pt-BR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ktep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10,85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53,80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305,30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300,85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73307"/>
                  </a:ext>
                </a:extLst>
              </a:tr>
              <a:tr h="372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Energia conservada (</a:t>
                      </a:r>
                      <a:r>
                        <a:rPr lang="pt-BR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GWh</a:t>
                      </a: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126,15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625,72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3.550,63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3.498,85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003981"/>
                  </a:ext>
                </a:extLst>
              </a:tr>
            </a:tbl>
          </a:graphicData>
        </a:graphic>
      </p:graphicFrame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19B7CC23-4456-A897-E936-EC8D2261FA98}"/>
              </a:ext>
            </a:extLst>
          </p:cNvPr>
          <p:cNvSpPr/>
          <p:nvPr/>
        </p:nvSpPr>
        <p:spPr>
          <a:xfrm rot="16200000">
            <a:off x="7013673" y="500111"/>
            <a:ext cx="1102807" cy="7348848"/>
          </a:xfrm>
          <a:custGeom>
            <a:avLst/>
            <a:gdLst>
              <a:gd name="connsiteX0" fmla="*/ 225713 w 225713"/>
              <a:gd name="connsiteY0" fmla="*/ 0 h 1435939"/>
              <a:gd name="connsiteX1" fmla="*/ 225713 w 225713"/>
              <a:gd name="connsiteY1" fmla="*/ 1435939 h 1435939"/>
              <a:gd name="connsiteX2" fmla="*/ 193529 w 225713"/>
              <a:gd name="connsiteY2" fmla="*/ 1429441 h 1435939"/>
              <a:gd name="connsiteX3" fmla="*/ 120148 w 225713"/>
              <a:gd name="connsiteY3" fmla="*/ 1318736 h 1435939"/>
              <a:gd name="connsiteX4" fmla="*/ 120147 w 225713"/>
              <a:gd name="connsiteY4" fmla="*/ 838117 h 1435939"/>
              <a:gd name="connsiteX5" fmla="*/ 0 w 225713"/>
              <a:gd name="connsiteY5" fmla="*/ 717970 h 1435939"/>
              <a:gd name="connsiteX6" fmla="*/ 120147 w 225713"/>
              <a:gd name="connsiteY6" fmla="*/ 597823 h 1435939"/>
              <a:gd name="connsiteX7" fmla="*/ 120147 w 225713"/>
              <a:gd name="connsiteY7" fmla="*/ 117203 h 1435939"/>
              <a:gd name="connsiteX8" fmla="*/ 193528 w 225713"/>
              <a:gd name="connsiteY8" fmla="*/ 6498 h 1435939"/>
              <a:gd name="connsiteX0" fmla="*/ 203983 w 225713"/>
              <a:gd name="connsiteY0" fmla="*/ 137110 h 1429466"/>
              <a:gd name="connsiteX1" fmla="*/ 225713 w 225713"/>
              <a:gd name="connsiteY1" fmla="*/ 1429466 h 1429466"/>
              <a:gd name="connsiteX2" fmla="*/ 193529 w 225713"/>
              <a:gd name="connsiteY2" fmla="*/ 1422968 h 1429466"/>
              <a:gd name="connsiteX3" fmla="*/ 120148 w 225713"/>
              <a:gd name="connsiteY3" fmla="*/ 1312263 h 1429466"/>
              <a:gd name="connsiteX4" fmla="*/ 120147 w 225713"/>
              <a:gd name="connsiteY4" fmla="*/ 831644 h 1429466"/>
              <a:gd name="connsiteX5" fmla="*/ 0 w 225713"/>
              <a:gd name="connsiteY5" fmla="*/ 711497 h 1429466"/>
              <a:gd name="connsiteX6" fmla="*/ 120147 w 225713"/>
              <a:gd name="connsiteY6" fmla="*/ 591350 h 1429466"/>
              <a:gd name="connsiteX7" fmla="*/ 120147 w 225713"/>
              <a:gd name="connsiteY7" fmla="*/ 110730 h 1429466"/>
              <a:gd name="connsiteX8" fmla="*/ 193528 w 225713"/>
              <a:gd name="connsiteY8" fmla="*/ 25 h 1429466"/>
              <a:gd name="connsiteX9" fmla="*/ 203983 w 225713"/>
              <a:gd name="connsiteY9" fmla="*/ 137110 h 1429466"/>
              <a:gd name="connsiteX0" fmla="*/ 310960 w 310960"/>
              <a:gd name="connsiteY0" fmla="*/ 0 h 1437756"/>
              <a:gd name="connsiteX1" fmla="*/ 225713 w 310960"/>
              <a:gd name="connsiteY1" fmla="*/ 1437756 h 1437756"/>
              <a:gd name="connsiteX2" fmla="*/ 193529 w 310960"/>
              <a:gd name="connsiteY2" fmla="*/ 1431258 h 1437756"/>
              <a:gd name="connsiteX3" fmla="*/ 120148 w 310960"/>
              <a:gd name="connsiteY3" fmla="*/ 1320553 h 1437756"/>
              <a:gd name="connsiteX4" fmla="*/ 120147 w 310960"/>
              <a:gd name="connsiteY4" fmla="*/ 839934 h 1437756"/>
              <a:gd name="connsiteX5" fmla="*/ 0 w 310960"/>
              <a:gd name="connsiteY5" fmla="*/ 719787 h 1437756"/>
              <a:gd name="connsiteX6" fmla="*/ 120147 w 310960"/>
              <a:gd name="connsiteY6" fmla="*/ 599640 h 1437756"/>
              <a:gd name="connsiteX7" fmla="*/ 120147 w 310960"/>
              <a:gd name="connsiteY7" fmla="*/ 119020 h 1437756"/>
              <a:gd name="connsiteX8" fmla="*/ 193528 w 310960"/>
              <a:gd name="connsiteY8" fmla="*/ 8315 h 1437756"/>
              <a:gd name="connsiteX9" fmla="*/ 310960 w 310960"/>
              <a:gd name="connsiteY9" fmla="*/ 0 h 1437756"/>
              <a:gd name="connsiteX0" fmla="*/ 310960 w 337705"/>
              <a:gd name="connsiteY0" fmla="*/ 0 h 1434121"/>
              <a:gd name="connsiteX1" fmla="*/ 337705 w 337705"/>
              <a:gd name="connsiteY1" fmla="*/ 1434121 h 1434121"/>
              <a:gd name="connsiteX2" fmla="*/ 193529 w 337705"/>
              <a:gd name="connsiteY2" fmla="*/ 1431258 h 1434121"/>
              <a:gd name="connsiteX3" fmla="*/ 120148 w 337705"/>
              <a:gd name="connsiteY3" fmla="*/ 1320553 h 1434121"/>
              <a:gd name="connsiteX4" fmla="*/ 120147 w 337705"/>
              <a:gd name="connsiteY4" fmla="*/ 839934 h 1434121"/>
              <a:gd name="connsiteX5" fmla="*/ 0 w 337705"/>
              <a:gd name="connsiteY5" fmla="*/ 719787 h 1434121"/>
              <a:gd name="connsiteX6" fmla="*/ 120147 w 337705"/>
              <a:gd name="connsiteY6" fmla="*/ 599640 h 1434121"/>
              <a:gd name="connsiteX7" fmla="*/ 120147 w 337705"/>
              <a:gd name="connsiteY7" fmla="*/ 119020 h 1434121"/>
              <a:gd name="connsiteX8" fmla="*/ 193528 w 337705"/>
              <a:gd name="connsiteY8" fmla="*/ 8315 h 1434121"/>
              <a:gd name="connsiteX9" fmla="*/ 310960 w 337705"/>
              <a:gd name="connsiteY9" fmla="*/ 0 h 1434121"/>
              <a:gd name="connsiteX0" fmla="*/ 310960 w 337705"/>
              <a:gd name="connsiteY0" fmla="*/ 0 h 1434121"/>
              <a:gd name="connsiteX1" fmla="*/ 337705 w 337705"/>
              <a:gd name="connsiteY1" fmla="*/ 1434121 h 1434121"/>
              <a:gd name="connsiteX2" fmla="*/ 193529 w 337705"/>
              <a:gd name="connsiteY2" fmla="*/ 1431258 h 1434121"/>
              <a:gd name="connsiteX3" fmla="*/ 120148 w 337705"/>
              <a:gd name="connsiteY3" fmla="*/ 1320553 h 1434121"/>
              <a:gd name="connsiteX4" fmla="*/ 120147 w 337705"/>
              <a:gd name="connsiteY4" fmla="*/ 839934 h 1434121"/>
              <a:gd name="connsiteX5" fmla="*/ 0 w 337705"/>
              <a:gd name="connsiteY5" fmla="*/ 719787 h 1434121"/>
              <a:gd name="connsiteX6" fmla="*/ 120147 w 337705"/>
              <a:gd name="connsiteY6" fmla="*/ 599640 h 1434121"/>
              <a:gd name="connsiteX7" fmla="*/ 120147 w 337705"/>
              <a:gd name="connsiteY7" fmla="*/ 119020 h 1434121"/>
              <a:gd name="connsiteX8" fmla="*/ 193528 w 337705"/>
              <a:gd name="connsiteY8" fmla="*/ 8315 h 1434121"/>
              <a:gd name="connsiteX9" fmla="*/ 310960 w 337705"/>
              <a:gd name="connsiteY9" fmla="*/ 0 h 1434121"/>
              <a:gd name="connsiteX0" fmla="*/ 310960 w 337705"/>
              <a:gd name="connsiteY0" fmla="*/ 0 h 1434121"/>
              <a:gd name="connsiteX1" fmla="*/ 337705 w 337705"/>
              <a:gd name="connsiteY1" fmla="*/ 1434121 h 1434121"/>
              <a:gd name="connsiteX2" fmla="*/ 193529 w 337705"/>
              <a:gd name="connsiteY2" fmla="*/ 1431258 h 1434121"/>
              <a:gd name="connsiteX3" fmla="*/ 120148 w 337705"/>
              <a:gd name="connsiteY3" fmla="*/ 1320553 h 1434121"/>
              <a:gd name="connsiteX4" fmla="*/ 120147 w 337705"/>
              <a:gd name="connsiteY4" fmla="*/ 839934 h 1434121"/>
              <a:gd name="connsiteX5" fmla="*/ 0 w 337705"/>
              <a:gd name="connsiteY5" fmla="*/ 719787 h 1434121"/>
              <a:gd name="connsiteX6" fmla="*/ 120147 w 337705"/>
              <a:gd name="connsiteY6" fmla="*/ 599640 h 1434121"/>
              <a:gd name="connsiteX7" fmla="*/ 120147 w 337705"/>
              <a:gd name="connsiteY7" fmla="*/ 119020 h 1434121"/>
              <a:gd name="connsiteX8" fmla="*/ 193528 w 337705"/>
              <a:gd name="connsiteY8" fmla="*/ 8315 h 1434121"/>
              <a:gd name="connsiteX9" fmla="*/ 327007 w 337705"/>
              <a:gd name="connsiteY9" fmla="*/ 17448 h 1434121"/>
              <a:gd name="connsiteX0" fmla="*/ 334361 w 338751"/>
              <a:gd name="connsiteY0" fmla="*/ 151937 h 1427935"/>
              <a:gd name="connsiteX1" fmla="*/ 337705 w 338751"/>
              <a:gd name="connsiteY1" fmla="*/ 1427935 h 1427935"/>
              <a:gd name="connsiteX2" fmla="*/ 193529 w 338751"/>
              <a:gd name="connsiteY2" fmla="*/ 1425072 h 1427935"/>
              <a:gd name="connsiteX3" fmla="*/ 120148 w 338751"/>
              <a:gd name="connsiteY3" fmla="*/ 1314367 h 1427935"/>
              <a:gd name="connsiteX4" fmla="*/ 120147 w 338751"/>
              <a:gd name="connsiteY4" fmla="*/ 833748 h 1427935"/>
              <a:gd name="connsiteX5" fmla="*/ 0 w 338751"/>
              <a:gd name="connsiteY5" fmla="*/ 713601 h 1427935"/>
              <a:gd name="connsiteX6" fmla="*/ 120147 w 338751"/>
              <a:gd name="connsiteY6" fmla="*/ 593454 h 1427935"/>
              <a:gd name="connsiteX7" fmla="*/ 120147 w 338751"/>
              <a:gd name="connsiteY7" fmla="*/ 112834 h 1427935"/>
              <a:gd name="connsiteX8" fmla="*/ 193528 w 338751"/>
              <a:gd name="connsiteY8" fmla="*/ 2129 h 1427935"/>
              <a:gd name="connsiteX9" fmla="*/ 327007 w 338751"/>
              <a:gd name="connsiteY9" fmla="*/ 11262 h 1427935"/>
              <a:gd name="connsiteX0" fmla="*/ 334361 w 334361"/>
              <a:gd name="connsiteY0" fmla="*/ 151937 h 1425072"/>
              <a:gd name="connsiteX1" fmla="*/ 193529 w 334361"/>
              <a:gd name="connsiteY1" fmla="*/ 1425072 h 1425072"/>
              <a:gd name="connsiteX2" fmla="*/ 120148 w 334361"/>
              <a:gd name="connsiteY2" fmla="*/ 1314367 h 1425072"/>
              <a:gd name="connsiteX3" fmla="*/ 120147 w 334361"/>
              <a:gd name="connsiteY3" fmla="*/ 833748 h 1425072"/>
              <a:gd name="connsiteX4" fmla="*/ 0 w 334361"/>
              <a:gd name="connsiteY4" fmla="*/ 713601 h 1425072"/>
              <a:gd name="connsiteX5" fmla="*/ 120147 w 334361"/>
              <a:gd name="connsiteY5" fmla="*/ 593454 h 1425072"/>
              <a:gd name="connsiteX6" fmla="*/ 120147 w 334361"/>
              <a:gd name="connsiteY6" fmla="*/ 112834 h 1425072"/>
              <a:gd name="connsiteX7" fmla="*/ 193528 w 334361"/>
              <a:gd name="connsiteY7" fmla="*/ 2129 h 1425072"/>
              <a:gd name="connsiteX8" fmla="*/ 327007 w 334361"/>
              <a:gd name="connsiteY8" fmla="*/ 11262 h 1425072"/>
              <a:gd name="connsiteX0" fmla="*/ 342719 w 342719"/>
              <a:gd name="connsiteY0" fmla="*/ 1298783 h 1425072"/>
              <a:gd name="connsiteX1" fmla="*/ 193529 w 342719"/>
              <a:gd name="connsiteY1" fmla="*/ 1425072 h 1425072"/>
              <a:gd name="connsiteX2" fmla="*/ 120148 w 342719"/>
              <a:gd name="connsiteY2" fmla="*/ 1314367 h 1425072"/>
              <a:gd name="connsiteX3" fmla="*/ 120147 w 342719"/>
              <a:gd name="connsiteY3" fmla="*/ 833748 h 1425072"/>
              <a:gd name="connsiteX4" fmla="*/ 0 w 342719"/>
              <a:gd name="connsiteY4" fmla="*/ 713601 h 1425072"/>
              <a:gd name="connsiteX5" fmla="*/ 120147 w 342719"/>
              <a:gd name="connsiteY5" fmla="*/ 593454 h 1425072"/>
              <a:gd name="connsiteX6" fmla="*/ 120147 w 342719"/>
              <a:gd name="connsiteY6" fmla="*/ 112834 h 1425072"/>
              <a:gd name="connsiteX7" fmla="*/ 193528 w 342719"/>
              <a:gd name="connsiteY7" fmla="*/ 2129 h 1425072"/>
              <a:gd name="connsiteX8" fmla="*/ 327007 w 342719"/>
              <a:gd name="connsiteY8" fmla="*/ 11262 h 1425072"/>
              <a:gd name="connsiteX0" fmla="*/ 342719 w 352410"/>
              <a:gd name="connsiteY0" fmla="*/ 1298783 h 1425072"/>
              <a:gd name="connsiteX1" fmla="*/ 193529 w 352410"/>
              <a:gd name="connsiteY1" fmla="*/ 1425072 h 1425072"/>
              <a:gd name="connsiteX2" fmla="*/ 120148 w 352410"/>
              <a:gd name="connsiteY2" fmla="*/ 1314367 h 1425072"/>
              <a:gd name="connsiteX3" fmla="*/ 120147 w 352410"/>
              <a:gd name="connsiteY3" fmla="*/ 833748 h 1425072"/>
              <a:gd name="connsiteX4" fmla="*/ 0 w 352410"/>
              <a:gd name="connsiteY4" fmla="*/ 713601 h 1425072"/>
              <a:gd name="connsiteX5" fmla="*/ 120147 w 352410"/>
              <a:gd name="connsiteY5" fmla="*/ 593454 h 1425072"/>
              <a:gd name="connsiteX6" fmla="*/ 120147 w 352410"/>
              <a:gd name="connsiteY6" fmla="*/ 112834 h 1425072"/>
              <a:gd name="connsiteX7" fmla="*/ 193528 w 352410"/>
              <a:gd name="connsiteY7" fmla="*/ 2129 h 1425072"/>
              <a:gd name="connsiteX8" fmla="*/ 327007 w 352410"/>
              <a:gd name="connsiteY8" fmla="*/ 11262 h 1425072"/>
              <a:gd name="connsiteX0" fmla="*/ 193529 w 327007"/>
              <a:gd name="connsiteY0" fmla="*/ 1425072 h 1425072"/>
              <a:gd name="connsiteX1" fmla="*/ 120148 w 327007"/>
              <a:gd name="connsiteY1" fmla="*/ 1314367 h 1425072"/>
              <a:gd name="connsiteX2" fmla="*/ 120147 w 327007"/>
              <a:gd name="connsiteY2" fmla="*/ 833748 h 1425072"/>
              <a:gd name="connsiteX3" fmla="*/ 0 w 327007"/>
              <a:gd name="connsiteY3" fmla="*/ 713601 h 1425072"/>
              <a:gd name="connsiteX4" fmla="*/ 120147 w 327007"/>
              <a:gd name="connsiteY4" fmla="*/ 593454 h 1425072"/>
              <a:gd name="connsiteX5" fmla="*/ 120147 w 327007"/>
              <a:gd name="connsiteY5" fmla="*/ 112834 h 1425072"/>
              <a:gd name="connsiteX6" fmla="*/ 193528 w 327007"/>
              <a:gd name="connsiteY6" fmla="*/ 2129 h 1425072"/>
              <a:gd name="connsiteX7" fmla="*/ 327007 w 327007"/>
              <a:gd name="connsiteY7" fmla="*/ 11262 h 1425072"/>
              <a:gd name="connsiteX0" fmla="*/ 193529 w 193529"/>
              <a:gd name="connsiteY0" fmla="*/ 1422943 h 1422943"/>
              <a:gd name="connsiteX1" fmla="*/ 120148 w 193529"/>
              <a:gd name="connsiteY1" fmla="*/ 1312238 h 1422943"/>
              <a:gd name="connsiteX2" fmla="*/ 120147 w 193529"/>
              <a:gd name="connsiteY2" fmla="*/ 831619 h 1422943"/>
              <a:gd name="connsiteX3" fmla="*/ 0 w 193529"/>
              <a:gd name="connsiteY3" fmla="*/ 711472 h 1422943"/>
              <a:gd name="connsiteX4" fmla="*/ 120147 w 193529"/>
              <a:gd name="connsiteY4" fmla="*/ 591325 h 1422943"/>
              <a:gd name="connsiteX5" fmla="*/ 120147 w 193529"/>
              <a:gd name="connsiteY5" fmla="*/ 110705 h 1422943"/>
              <a:gd name="connsiteX6" fmla="*/ 193528 w 193529"/>
              <a:gd name="connsiteY6" fmla="*/ 0 h 142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529" h="1422943">
                <a:moveTo>
                  <a:pt x="193529" y="1422943"/>
                </a:moveTo>
                <a:cubicBezTo>
                  <a:pt x="150406" y="1404704"/>
                  <a:pt x="120148" y="1362004"/>
                  <a:pt x="120148" y="1312238"/>
                </a:cubicBezTo>
                <a:cubicBezTo>
                  <a:pt x="120148" y="1152032"/>
                  <a:pt x="120147" y="991825"/>
                  <a:pt x="120147" y="831619"/>
                </a:cubicBezTo>
                <a:cubicBezTo>
                  <a:pt x="120147" y="765264"/>
                  <a:pt x="66355" y="711472"/>
                  <a:pt x="0" y="711472"/>
                </a:cubicBezTo>
                <a:cubicBezTo>
                  <a:pt x="66355" y="711472"/>
                  <a:pt x="120147" y="657680"/>
                  <a:pt x="120147" y="591325"/>
                </a:cubicBezTo>
                <a:lnTo>
                  <a:pt x="120147" y="110705"/>
                </a:lnTo>
                <a:cubicBezTo>
                  <a:pt x="120147" y="60939"/>
                  <a:pt x="150405" y="18239"/>
                  <a:pt x="193528" y="0"/>
                </a:cubicBezTo>
              </a:path>
            </a:pathLst>
          </a:custGeom>
          <a:noFill/>
          <a:ln w="57150">
            <a:solidFill>
              <a:srgbClr val="008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015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21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164F2FE6-9A86-9441-96BE-2544305D6AFF}"/>
              </a:ext>
            </a:extLst>
          </p:cNvPr>
          <p:cNvSpPr txBox="1">
            <a:spLocks/>
          </p:cNvSpPr>
          <p:nvPr/>
        </p:nvSpPr>
        <p:spPr>
          <a:xfrm>
            <a:off x="215085" y="470732"/>
            <a:ext cx="9061431" cy="35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Resultados: Energia conservada por uso final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9DABA5-9B67-9109-1F90-C9766BEC1467}"/>
              </a:ext>
            </a:extLst>
          </p:cNvPr>
          <p:cNvSpPr txBox="1"/>
          <p:nvPr/>
        </p:nvSpPr>
        <p:spPr>
          <a:xfrm>
            <a:off x="303323" y="4417027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*Aquecimento indireto: </a:t>
            </a:r>
          </a:p>
          <a:p>
            <a:r>
              <a:rPr lang="pt-BR" dirty="0"/>
              <a:t>Considera  bomba de calor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1CB2543-3366-8903-CAA2-3C72A8739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17945"/>
              </p:ext>
            </p:extLst>
          </p:nvPr>
        </p:nvGraphicFramePr>
        <p:xfrm>
          <a:off x="303323" y="2153091"/>
          <a:ext cx="11069077" cy="2982585"/>
        </p:xfrm>
        <a:graphic>
          <a:graphicData uri="http://schemas.openxmlformats.org/drawingml/2006/table">
            <a:tbl>
              <a:tblPr firstRow="1" firstCol="1" bandRow="1"/>
              <a:tblGrid>
                <a:gridCol w="3430477">
                  <a:extLst>
                    <a:ext uri="{9D8B030D-6E8A-4147-A177-3AD203B41FA5}">
                      <a16:colId xmlns:a16="http://schemas.microsoft.com/office/drawing/2014/main" val="2254489558"/>
                    </a:ext>
                  </a:extLst>
                </a:gridCol>
                <a:gridCol w="1953552">
                  <a:extLst>
                    <a:ext uri="{9D8B030D-6E8A-4147-A177-3AD203B41FA5}">
                      <a16:colId xmlns:a16="http://schemas.microsoft.com/office/drawing/2014/main" val="124399182"/>
                    </a:ext>
                  </a:extLst>
                </a:gridCol>
                <a:gridCol w="1729815">
                  <a:extLst>
                    <a:ext uri="{9D8B030D-6E8A-4147-A177-3AD203B41FA5}">
                      <a16:colId xmlns:a16="http://schemas.microsoft.com/office/drawing/2014/main" val="2238422616"/>
                    </a:ext>
                  </a:extLst>
                </a:gridCol>
                <a:gridCol w="1976919">
                  <a:extLst>
                    <a:ext uri="{9D8B030D-6E8A-4147-A177-3AD203B41FA5}">
                      <a16:colId xmlns:a16="http://schemas.microsoft.com/office/drawing/2014/main" val="1065566989"/>
                    </a:ext>
                  </a:extLst>
                </a:gridCol>
                <a:gridCol w="1978314">
                  <a:extLst>
                    <a:ext uri="{9D8B030D-6E8A-4147-A177-3AD203B41FA5}">
                      <a16:colId xmlns:a16="http://schemas.microsoft.com/office/drawing/2014/main" val="1995684678"/>
                    </a:ext>
                  </a:extLst>
                </a:gridCol>
              </a:tblGrid>
              <a:tr h="77632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Implementação das 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mudanças propostas 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2023-2025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BR" sz="2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GWh</a:t>
                      </a: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2026-2030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BR" sz="2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GWh</a:t>
                      </a: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2031-2040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BR" sz="2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GWh</a:t>
                      </a: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2041-2050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BR" sz="2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GWh</a:t>
                      </a: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479287"/>
                  </a:ext>
                </a:extLst>
              </a:tr>
              <a:tr h="383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Aquecimento Indireto*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30,33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152,69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843,89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836,32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191601"/>
                  </a:ext>
                </a:extLst>
              </a:tr>
              <a:tr h="383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Força Motriz</a:t>
                      </a:r>
                      <a:endParaRPr lang="pt-BR" sz="2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70,53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346,50</a:t>
                      </a:r>
                      <a:endParaRPr lang="pt-BR" sz="2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1.959,74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1.915,17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94173"/>
                  </a:ext>
                </a:extLst>
              </a:tr>
              <a:tr h="383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Iluminação 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11,42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57,23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325,02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324,36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35713"/>
                  </a:ext>
                </a:extLst>
              </a:tr>
              <a:tr h="383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Produção de Frio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13,87</a:t>
                      </a:r>
                      <a:endParaRPr lang="pt-BR" sz="2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69,31</a:t>
                      </a:r>
                      <a:endParaRPr lang="pt-BR" sz="200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421,97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423,00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27813"/>
                  </a:ext>
                </a:extLst>
              </a:tr>
              <a:tr h="6739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BR" sz="11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471644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28DE95-A91D-2DE4-B778-0F8731DD2835}"/>
              </a:ext>
            </a:extLst>
          </p:cNvPr>
          <p:cNvSpPr txBox="1"/>
          <p:nvPr/>
        </p:nvSpPr>
        <p:spPr>
          <a:xfrm>
            <a:off x="6625772" y="5675597"/>
            <a:ext cx="2506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</a:rPr>
              <a:t>7,8 </a:t>
            </a:r>
            <a:r>
              <a:rPr lang="pt-BR" sz="3200" b="1" dirty="0" err="1">
                <a:solidFill>
                  <a:srgbClr val="000000"/>
                </a:solidFill>
              </a:rPr>
              <a:t>TWh</a:t>
            </a:r>
            <a:endParaRPr lang="pt-BR" sz="3200" b="1" dirty="0">
              <a:solidFill>
                <a:srgbClr val="000000"/>
              </a:solidFill>
            </a:endParaRPr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74A5990B-AA0E-96D6-01A0-DD6E8E773708}"/>
              </a:ext>
            </a:extLst>
          </p:cNvPr>
          <p:cNvSpPr/>
          <p:nvPr/>
        </p:nvSpPr>
        <p:spPr>
          <a:xfrm rot="16200000">
            <a:off x="7041681" y="1408873"/>
            <a:ext cx="1102807" cy="7423915"/>
          </a:xfrm>
          <a:custGeom>
            <a:avLst/>
            <a:gdLst>
              <a:gd name="connsiteX0" fmla="*/ 225713 w 225713"/>
              <a:gd name="connsiteY0" fmla="*/ 0 h 1435939"/>
              <a:gd name="connsiteX1" fmla="*/ 225713 w 225713"/>
              <a:gd name="connsiteY1" fmla="*/ 1435939 h 1435939"/>
              <a:gd name="connsiteX2" fmla="*/ 193529 w 225713"/>
              <a:gd name="connsiteY2" fmla="*/ 1429441 h 1435939"/>
              <a:gd name="connsiteX3" fmla="*/ 120148 w 225713"/>
              <a:gd name="connsiteY3" fmla="*/ 1318736 h 1435939"/>
              <a:gd name="connsiteX4" fmla="*/ 120147 w 225713"/>
              <a:gd name="connsiteY4" fmla="*/ 838117 h 1435939"/>
              <a:gd name="connsiteX5" fmla="*/ 0 w 225713"/>
              <a:gd name="connsiteY5" fmla="*/ 717970 h 1435939"/>
              <a:gd name="connsiteX6" fmla="*/ 120147 w 225713"/>
              <a:gd name="connsiteY6" fmla="*/ 597823 h 1435939"/>
              <a:gd name="connsiteX7" fmla="*/ 120147 w 225713"/>
              <a:gd name="connsiteY7" fmla="*/ 117203 h 1435939"/>
              <a:gd name="connsiteX8" fmla="*/ 193528 w 225713"/>
              <a:gd name="connsiteY8" fmla="*/ 6498 h 1435939"/>
              <a:gd name="connsiteX0" fmla="*/ 203983 w 225713"/>
              <a:gd name="connsiteY0" fmla="*/ 137110 h 1429466"/>
              <a:gd name="connsiteX1" fmla="*/ 225713 w 225713"/>
              <a:gd name="connsiteY1" fmla="*/ 1429466 h 1429466"/>
              <a:gd name="connsiteX2" fmla="*/ 193529 w 225713"/>
              <a:gd name="connsiteY2" fmla="*/ 1422968 h 1429466"/>
              <a:gd name="connsiteX3" fmla="*/ 120148 w 225713"/>
              <a:gd name="connsiteY3" fmla="*/ 1312263 h 1429466"/>
              <a:gd name="connsiteX4" fmla="*/ 120147 w 225713"/>
              <a:gd name="connsiteY4" fmla="*/ 831644 h 1429466"/>
              <a:gd name="connsiteX5" fmla="*/ 0 w 225713"/>
              <a:gd name="connsiteY5" fmla="*/ 711497 h 1429466"/>
              <a:gd name="connsiteX6" fmla="*/ 120147 w 225713"/>
              <a:gd name="connsiteY6" fmla="*/ 591350 h 1429466"/>
              <a:gd name="connsiteX7" fmla="*/ 120147 w 225713"/>
              <a:gd name="connsiteY7" fmla="*/ 110730 h 1429466"/>
              <a:gd name="connsiteX8" fmla="*/ 193528 w 225713"/>
              <a:gd name="connsiteY8" fmla="*/ 25 h 1429466"/>
              <a:gd name="connsiteX9" fmla="*/ 203983 w 225713"/>
              <a:gd name="connsiteY9" fmla="*/ 137110 h 1429466"/>
              <a:gd name="connsiteX0" fmla="*/ 310960 w 310960"/>
              <a:gd name="connsiteY0" fmla="*/ 0 h 1437756"/>
              <a:gd name="connsiteX1" fmla="*/ 225713 w 310960"/>
              <a:gd name="connsiteY1" fmla="*/ 1437756 h 1437756"/>
              <a:gd name="connsiteX2" fmla="*/ 193529 w 310960"/>
              <a:gd name="connsiteY2" fmla="*/ 1431258 h 1437756"/>
              <a:gd name="connsiteX3" fmla="*/ 120148 w 310960"/>
              <a:gd name="connsiteY3" fmla="*/ 1320553 h 1437756"/>
              <a:gd name="connsiteX4" fmla="*/ 120147 w 310960"/>
              <a:gd name="connsiteY4" fmla="*/ 839934 h 1437756"/>
              <a:gd name="connsiteX5" fmla="*/ 0 w 310960"/>
              <a:gd name="connsiteY5" fmla="*/ 719787 h 1437756"/>
              <a:gd name="connsiteX6" fmla="*/ 120147 w 310960"/>
              <a:gd name="connsiteY6" fmla="*/ 599640 h 1437756"/>
              <a:gd name="connsiteX7" fmla="*/ 120147 w 310960"/>
              <a:gd name="connsiteY7" fmla="*/ 119020 h 1437756"/>
              <a:gd name="connsiteX8" fmla="*/ 193528 w 310960"/>
              <a:gd name="connsiteY8" fmla="*/ 8315 h 1437756"/>
              <a:gd name="connsiteX9" fmla="*/ 310960 w 310960"/>
              <a:gd name="connsiteY9" fmla="*/ 0 h 1437756"/>
              <a:gd name="connsiteX0" fmla="*/ 310960 w 337705"/>
              <a:gd name="connsiteY0" fmla="*/ 0 h 1434121"/>
              <a:gd name="connsiteX1" fmla="*/ 337705 w 337705"/>
              <a:gd name="connsiteY1" fmla="*/ 1434121 h 1434121"/>
              <a:gd name="connsiteX2" fmla="*/ 193529 w 337705"/>
              <a:gd name="connsiteY2" fmla="*/ 1431258 h 1434121"/>
              <a:gd name="connsiteX3" fmla="*/ 120148 w 337705"/>
              <a:gd name="connsiteY3" fmla="*/ 1320553 h 1434121"/>
              <a:gd name="connsiteX4" fmla="*/ 120147 w 337705"/>
              <a:gd name="connsiteY4" fmla="*/ 839934 h 1434121"/>
              <a:gd name="connsiteX5" fmla="*/ 0 w 337705"/>
              <a:gd name="connsiteY5" fmla="*/ 719787 h 1434121"/>
              <a:gd name="connsiteX6" fmla="*/ 120147 w 337705"/>
              <a:gd name="connsiteY6" fmla="*/ 599640 h 1434121"/>
              <a:gd name="connsiteX7" fmla="*/ 120147 w 337705"/>
              <a:gd name="connsiteY7" fmla="*/ 119020 h 1434121"/>
              <a:gd name="connsiteX8" fmla="*/ 193528 w 337705"/>
              <a:gd name="connsiteY8" fmla="*/ 8315 h 1434121"/>
              <a:gd name="connsiteX9" fmla="*/ 310960 w 337705"/>
              <a:gd name="connsiteY9" fmla="*/ 0 h 1434121"/>
              <a:gd name="connsiteX0" fmla="*/ 310960 w 337705"/>
              <a:gd name="connsiteY0" fmla="*/ 0 h 1434121"/>
              <a:gd name="connsiteX1" fmla="*/ 337705 w 337705"/>
              <a:gd name="connsiteY1" fmla="*/ 1434121 h 1434121"/>
              <a:gd name="connsiteX2" fmla="*/ 193529 w 337705"/>
              <a:gd name="connsiteY2" fmla="*/ 1431258 h 1434121"/>
              <a:gd name="connsiteX3" fmla="*/ 120148 w 337705"/>
              <a:gd name="connsiteY3" fmla="*/ 1320553 h 1434121"/>
              <a:gd name="connsiteX4" fmla="*/ 120147 w 337705"/>
              <a:gd name="connsiteY4" fmla="*/ 839934 h 1434121"/>
              <a:gd name="connsiteX5" fmla="*/ 0 w 337705"/>
              <a:gd name="connsiteY5" fmla="*/ 719787 h 1434121"/>
              <a:gd name="connsiteX6" fmla="*/ 120147 w 337705"/>
              <a:gd name="connsiteY6" fmla="*/ 599640 h 1434121"/>
              <a:gd name="connsiteX7" fmla="*/ 120147 w 337705"/>
              <a:gd name="connsiteY7" fmla="*/ 119020 h 1434121"/>
              <a:gd name="connsiteX8" fmla="*/ 193528 w 337705"/>
              <a:gd name="connsiteY8" fmla="*/ 8315 h 1434121"/>
              <a:gd name="connsiteX9" fmla="*/ 310960 w 337705"/>
              <a:gd name="connsiteY9" fmla="*/ 0 h 1434121"/>
              <a:gd name="connsiteX0" fmla="*/ 310960 w 337705"/>
              <a:gd name="connsiteY0" fmla="*/ 0 h 1434121"/>
              <a:gd name="connsiteX1" fmla="*/ 337705 w 337705"/>
              <a:gd name="connsiteY1" fmla="*/ 1434121 h 1434121"/>
              <a:gd name="connsiteX2" fmla="*/ 193529 w 337705"/>
              <a:gd name="connsiteY2" fmla="*/ 1431258 h 1434121"/>
              <a:gd name="connsiteX3" fmla="*/ 120148 w 337705"/>
              <a:gd name="connsiteY3" fmla="*/ 1320553 h 1434121"/>
              <a:gd name="connsiteX4" fmla="*/ 120147 w 337705"/>
              <a:gd name="connsiteY4" fmla="*/ 839934 h 1434121"/>
              <a:gd name="connsiteX5" fmla="*/ 0 w 337705"/>
              <a:gd name="connsiteY5" fmla="*/ 719787 h 1434121"/>
              <a:gd name="connsiteX6" fmla="*/ 120147 w 337705"/>
              <a:gd name="connsiteY6" fmla="*/ 599640 h 1434121"/>
              <a:gd name="connsiteX7" fmla="*/ 120147 w 337705"/>
              <a:gd name="connsiteY7" fmla="*/ 119020 h 1434121"/>
              <a:gd name="connsiteX8" fmla="*/ 193528 w 337705"/>
              <a:gd name="connsiteY8" fmla="*/ 8315 h 1434121"/>
              <a:gd name="connsiteX9" fmla="*/ 327007 w 337705"/>
              <a:gd name="connsiteY9" fmla="*/ 17448 h 1434121"/>
              <a:gd name="connsiteX0" fmla="*/ 334361 w 338751"/>
              <a:gd name="connsiteY0" fmla="*/ 151937 h 1427935"/>
              <a:gd name="connsiteX1" fmla="*/ 337705 w 338751"/>
              <a:gd name="connsiteY1" fmla="*/ 1427935 h 1427935"/>
              <a:gd name="connsiteX2" fmla="*/ 193529 w 338751"/>
              <a:gd name="connsiteY2" fmla="*/ 1425072 h 1427935"/>
              <a:gd name="connsiteX3" fmla="*/ 120148 w 338751"/>
              <a:gd name="connsiteY3" fmla="*/ 1314367 h 1427935"/>
              <a:gd name="connsiteX4" fmla="*/ 120147 w 338751"/>
              <a:gd name="connsiteY4" fmla="*/ 833748 h 1427935"/>
              <a:gd name="connsiteX5" fmla="*/ 0 w 338751"/>
              <a:gd name="connsiteY5" fmla="*/ 713601 h 1427935"/>
              <a:gd name="connsiteX6" fmla="*/ 120147 w 338751"/>
              <a:gd name="connsiteY6" fmla="*/ 593454 h 1427935"/>
              <a:gd name="connsiteX7" fmla="*/ 120147 w 338751"/>
              <a:gd name="connsiteY7" fmla="*/ 112834 h 1427935"/>
              <a:gd name="connsiteX8" fmla="*/ 193528 w 338751"/>
              <a:gd name="connsiteY8" fmla="*/ 2129 h 1427935"/>
              <a:gd name="connsiteX9" fmla="*/ 327007 w 338751"/>
              <a:gd name="connsiteY9" fmla="*/ 11262 h 1427935"/>
              <a:gd name="connsiteX0" fmla="*/ 334361 w 334361"/>
              <a:gd name="connsiteY0" fmla="*/ 151937 h 1425072"/>
              <a:gd name="connsiteX1" fmla="*/ 193529 w 334361"/>
              <a:gd name="connsiteY1" fmla="*/ 1425072 h 1425072"/>
              <a:gd name="connsiteX2" fmla="*/ 120148 w 334361"/>
              <a:gd name="connsiteY2" fmla="*/ 1314367 h 1425072"/>
              <a:gd name="connsiteX3" fmla="*/ 120147 w 334361"/>
              <a:gd name="connsiteY3" fmla="*/ 833748 h 1425072"/>
              <a:gd name="connsiteX4" fmla="*/ 0 w 334361"/>
              <a:gd name="connsiteY4" fmla="*/ 713601 h 1425072"/>
              <a:gd name="connsiteX5" fmla="*/ 120147 w 334361"/>
              <a:gd name="connsiteY5" fmla="*/ 593454 h 1425072"/>
              <a:gd name="connsiteX6" fmla="*/ 120147 w 334361"/>
              <a:gd name="connsiteY6" fmla="*/ 112834 h 1425072"/>
              <a:gd name="connsiteX7" fmla="*/ 193528 w 334361"/>
              <a:gd name="connsiteY7" fmla="*/ 2129 h 1425072"/>
              <a:gd name="connsiteX8" fmla="*/ 327007 w 334361"/>
              <a:gd name="connsiteY8" fmla="*/ 11262 h 1425072"/>
              <a:gd name="connsiteX0" fmla="*/ 342719 w 342719"/>
              <a:gd name="connsiteY0" fmla="*/ 1298783 h 1425072"/>
              <a:gd name="connsiteX1" fmla="*/ 193529 w 342719"/>
              <a:gd name="connsiteY1" fmla="*/ 1425072 h 1425072"/>
              <a:gd name="connsiteX2" fmla="*/ 120148 w 342719"/>
              <a:gd name="connsiteY2" fmla="*/ 1314367 h 1425072"/>
              <a:gd name="connsiteX3" fmla="*/ 120147 w 342719"/>
              <a:gd name="connsiteY3" fmla="*/ 833748 h 1425072"/>
              <a:gd name="connsiteX4" fmla="*/ 0 w 342719"/>
              <a:gd name="connsiteY4" fmla="*/ 713601 h 1425072"/>
              <a:gd name="connsiteX5" fmla="*/ 120147 w 342719"/>
              <a:gd name="connsiteY5" fmla="*/ 593454 h 1425072"/>
              <a:gd name="connsiteX6" fmla="*/ 120147 w 342719"/>
              <a:gd name="connsiteY6" fmla="*/ 112834 h 1425072"/>
              <a:gd name="connsiteX7" fmla="*/ 193528 w 342719"/>
              <a:gd name="connsiteY7" fmla="*/ 2129 h 1425072"/>
              <a:gd name="connsiteX8" fmla="*/ 327007 w 342719"/>
              <a:gd name="connsiteY8" fmla="*/ 11262 h 1425072"/>
              <a:gd name="connsiteX0" fmla="*/ 342719 w 352410"/>
              <a:gd name="connsiteY0" fmla="*/ 1298783 h 1425072"/>
              <a:gd name="connsiteX1" fmla="*/ 193529 w 352410"/>
              <a:gd name="connsiteY1" fmla="*/ 1425072 h 1425072"/>
              <a:gd name="connsiteX2" fmla="*/ 120148 w 352410"/>
              <a:gd name="connsiteY2" fmla="*/ 1314367 h 1425072"/>
              <a:gd name="connsiteX3" fmla="*/ 120147 w 352410"/>
              <a:gd name="connsiteY3" fmla="*/ 833748 h 1425072"/>
              <a:gd name="connsiteX4" fmla="*/ 0 w 352410"/>
              <a:gd name="connsiteY4" fmla="*/ 713601 h 1425072"/>
              <a:gd name="connsiteX5" fmla="*/ 120147 w 352410"/>
              <a:gd name="connsiteY5" fmla="*/ 593454 h 1425072"/>
              <a:gd name="connsiteX6" fmla="*/ 120147 w 352410"/>
              <a:gd name="connsiteY6" fmla="*/ 112834 h 1425072"/>
              <a:gd name="connsiteX7" fmla="*/ 193528 w 352410"/>
              <a:gd name="connsiteY7" fmla="*/ 2129 h 1425072"/>
              <a:gd name="connsiteX8" fmla="*/ 327007 w 352410"/>
              <a:gd name="connsiteY8" fmla="*/ 11262 h 1425072"/>
              <a:gd name="connsiteX0" fmla="*/ 193529 w 327007"/>
              <a:gd name="connsiteY0" fmla="*/ 1425072 h 1425072"/>
              <a:gd name="connsiteX1" fmla="*/ 120148 w 327007"/>
              <a:gd name="connsiteY1" fmla="*/ 1314367 h 1425072"/>
              <a:gd name="connsiteX2" fmla="*/ 120147 w 327007"/>
              <a:gd name="connsiteY2" fmla="*/ 833748 h 1425072"/>
              <a:gd name="connsiteX3" fmla="*/ 0 w 327007"/>
              <a:gd name="connsiteY3" fmla="*/ 713601 h 1425072"/>
              <a:gd name="connsiteX4" fmla="*/ 120147 w 327007"/>
              <a:gd name="connsiteY4" fmla="*/ 593454 h 1425072"/>
              <a:gd name="connsiteX5" fmla="*/ 120147 w 327007"/>
              <a:gd name="connsiteY5" fmla="*/ 112834 h 1425072"/>
              <a:gd name="connsiteX6" fmla="*/ 193528 w 327007"/>
              <a:gd name="connsiteY6" fmla="*/ 2129 h 1425072"/>
              <a:gd name="connsiteX7" fmla="*/ 327007 w 327007"/>
              <a:gd name="connsiteY7" fmla="*/ 11262 h 1425072"/>
              <a:gd name="connsiteX0" fmla="*/ 193529 w 193529"/>
              <a:gd name="connsiteY0" fmla="*/ 1422943 h 1422943"/>
              <a:gd name="connsiteX1" fmla="*/ 120148 w 193529"/>
              <a:gd name="connsiteY1" fmla="*/ 1312238 h 1422943"/>
              <a:gd name="connsiteX2" fmla="*/ 120147 w 193529"/>
              <a:gd name="connsiteY2" fmla="*/ 831619 h 1422943"/>
              <a:gd name="connsiteX3" fmla="*/ 0 w 193529"/>
              <a:gd name="connsiteY3" fmla="*/ 711472 h 1422943"/>
              <a:gd name="connsiteX4" fmla="*/ 120147 w 193529"/>
              <a:gd name="connsiteY4" fmla="*/ 591325 h 1422943"/>
              <a:gd name="connsiteX5" fmla="*/ 120147 w 193529"/>
              <a:gd name="connsiteY5" fmla="*/ 110705 h 1422943"/>
              <a:gd name="connsiteX6" fmla="*/ 193528 w 193529"/>
              <a:gd name="connsiteY6" fmla="*/ 0 h 142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529" h="1422943">
                <a:moveTo>
                  <a:pt x="193529" y="1422943"/>
                </a:moveTo>
                <a:cubicBezTo>
                  <a:pt x="150406" y="1404704"/>
                  <a:pt x="120148" y="1362004"/>
                  <a:pt x="120148" y="1312238"/>
                </a:cubicBezTo>
                <a:cubicBezTo>
                  <a:pt x="120148" y="1152032"/>
                  <a:pt x="120147" y="991825"/>
                  <a:pt x="120147" y="831619"/>
                </a:cubicBezTo>
                <a:cubicBezTo>
                  <a:pt x="120147" y="765264"/>
                  <a:pt x="66355" y="711472"/>
                  <a:pt x="0" y="711472"/>
                </a:cubicBezTo>
                <a:cubicBezTo>
                  <a:pt x="66355" y="711472"/>
                  <a:pt x="120147" y="657680"/>
                  <a:pt x="120147" y="591325"/>
                </a:cubicBezTo>
                <a:lnTo>
                  <a:pt x="120147" y="110705"/>
                </a:lnTo>
                <a:cubicBezTo>
                  <a:pt x="120147" y="60939"/>
                  <a:pt x="150405" y="18239"/>
                  <a:pt x="193528" y="0"/>
                </a:cubicBezTo>
              </a:path>
            </a:pathLst>
          </a:custGeom>
          <a:noFill/>
          <a:ln w="57150">
            <a:solidFill>
              <a:srgbClr val="008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60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22</a:t>
              </a:fld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470731"/>
            <a:ext cx="9061431" cy="347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Resultados: Redução de emissões de GEE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2DCC43C-FDC2-D022-6B19-CE4F796F0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06471"/>
              </p:ext>
            </p:extLst>
          </p:nvPr>
        </p:nvGraphicFramePr>
        <p:xfrm>
          <a:off x="683579" y="2002512"/>
          <a:ext cx="10824843" cy="1231258"/>
        </p:xfrm>
        <a:graphic>
          <a:graphicData uri="http://schemas.openxmlformats.org/drawingml/2006/table">
            <a:tbl>
              <a:tblPr firstRow="1" firstCol="1" bandRow="1"/>
              <a:tblGrid>
                <a:gridCol w="3328221">
                  <a:extLst>
                    <a:ext uri="{9D8B030D-6E8A-4147-A177-3AD203B41FA5}">
                      <a16:colId xmlns:a16="http://schemas.microsoft.com/office/drawing/2014/main" val="1746269742"/>
                    </a:ext>
                  </a:extLst>
                </a:gridCol>
                <a:gridCol w="1873073">
                  <a:extLst>
                    <a:ext uri="{9D8B030D-6E8A-4147-A177-3AD203B41FA5}">
                      <a16:colId xmlns:a16="http://schemas.microsoft.com/office/drawing/2014/main" val="2816287913"/>
                    </a:ext>
                  </a:extLst>
                </a:gridCol>
                <a:gridCol w="1873073">
                  <a:extLst>
                    <a:ext uri="{9D8B030D-6E8A-4147-A177-3AD203B41FA5}">
                      <a16:colId xmlns:a16="http://schemas.microsoft.com/office/drawing/2014/main" val="2955854426"/>
                    </a:ext>
                  </a:extLst>
                </a:gridCol>
                <a:gridCol w="1873073">
                  <a:extLst>
                    <a:ext uri="{9D8B030D-6E8A-4147-A177-3AD203B41FA5}">
                      <a16:colId xmlns:a16="http://schemas.microsoft.com/office/drawing/2014/main" val="423912022"/>
                    </a:ext>
                  </a:extLst>
                </a:gridCol>
                <a:gridCol w="1877403">
                  <a:extLst>
                    <a:ext uri="{9D8B030D-6E8A-4147-A177-3AD203B41FA5}">
                      <a16:colId xmlns:a16="http://schemas.microsoft.com/office/drawing/2014/main" val="2033744396"/>
                    </a:ext>
                  </a:extLst>
                </a:gridCol>
              </a:tblGrid>
              <a:tr h="778788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Implementação das </a:t>
                      </a:r>
                    </a:p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pt-BR" sz="2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mudanças propostas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22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2023-2025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[tCO</a:t>
                      </a:r>
                      <a:r>
                        <a:rPr lang="pt-BR" sz="1800" b="0" baseline="-25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2,eq</a:t>
                      </a: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pt-BR" sz="1800" b="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22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2026-2030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[tCO</a:t>
                      </a:r>
                      <a:r>
                        <a:rPr lang="pt-BR" sz="1800" b="0" baseline="-25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2,eq</a:t>
                      </a: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pt-BR" sz="1800" b="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22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2031-2040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[tCO</a:t>
                      </a:r>
                      <a:r>
                        <a:rPr lang="pt-BR" sz="1800" b="0" baseline="-25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2,eq</a:t>
                      </a: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pt-BR" sz="1800" b="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22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2041-2050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[tCO</a:t>
                      </a:r>
                      <a:r>
                        <a:rPr lang="pt-BR" sz="1800" b="0" baseline="-25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2,eq</a:t>
                      </a: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pt-BR" sz="1800" b="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151018"/>
                  </a:ext>
                </a:extLst>
              </a:tr>
              <a:tr h="4524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Redução de emissões</a:t>
                      </a:r>
                      <a:endParaRPr lang="pt-BR" sz="2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10.286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45.805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231.877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226.156</a:t>
                      </a:r>
                      <a:endParaRPr lang="pt-BR" sz="22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61098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9239EBE-2E93-7F71-2843-DEA0B3F33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26880"/>
              </p:ext>
            </p:extLst>
          </p:nvPr>
        </p:nvGraphicFramePr>
        <p:xfrm>
          <a:off x="629831" y="3617512"/>
          <a:ext cx="10824843" cy="2832904"/>
        </p:xfrm>
        <a:graphic>
          <a:graphicData uri="http://schemas.openxmlformats.org/drawingml/2006/table">
            <a:tbl>
              <a:tblPr firstRow="1" firstCol="1" bandRow="1"/>
              <a:tblGrid>
                <a:gridCol w="3389719">
                  <a:extLst>
                    <a:ext uri="{9D8B030D-6E8A-4147-A177-3AD203B41FA5}">
                      <a16:colId xmlns:a16="http://schemas.microsoft.com/office/drawing/2014/main" val="3779310832"/>
                    </a:ext>
                  </a:extLst>
                </a:gridCol>
                <a:gridCol w="1874720">
                  <a:extLst>
                    <a:ext uri="{9D8B030D-6E8A-4147-A177-3AD203B41FA5}">
                      <a16:colId xmlns:a16="http://schemas.microsoft.com/office/drawing/2014/main" val="3835006194"/>
                    </a:ext>
                  </a:extLst>
                </a:gridCol>
                <a:gridCol w="1739994">
                  <a:extLst>
                    <a:ext uri="{9D8B030D-6E8A-4147-A177-3AD203B41FA5}">
                      <a16:colId xmlns:a16="http://schemas.microsoft.com/office/drawing/2014/main" val="2371578362"/>
                    </a:ext>
                  </a:extLst>
                </a:gridCol>
                <a:gridCol w="1978816">
                  <a:extLst>
                    <a:ext uri="{9D8B030D-6E8A-4147-A177-3AD203B41FA5}">
                      <a16:colId xmlns:a16="http://schemas.microsoft.com/office/drawing/2014/main" val="2772536136"/>
                    </a:ext>
                  </a:extLst>
                </a:gridCol>
                <a:gridCol w="1841594">
                  <a:extLst>
                    <a:ext uri="{9D8B030D-6E8A-4147-A177-3AD203B41FA5}">
                      <a16:colId xmlns:a16="http://schemas.microsoft.com/office/drawing/2014/main" val="322431694"/>
                    </a:ext>
                  </a:extLst>
                </a:gridCol>
              </a:tblGrid>
              <a:tr h="758988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pt-BR" sz="22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Implementação das </a:t>
                      </a:r>
                    </a:p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pt-BR" sz="22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mudanças propostas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2200" b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2023-2025</a:t>
                      </a:r>
                      <a:endParaRPr lang="pt-BR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[tCO</a:t>
                      </a:r>
                      <a:r>
                        <a:rPr lang="pt-BR" sz="1800" b="0" baseline="-25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2,eq</a:t>
                      </a: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pt-BR" sz="1800" b="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22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2026-2030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[tCO</a:t>
                      </a:r>
                      <a:r>
                        <a:rPr lang="pt-BR" sz="1800" b="0" baseline="-25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2,eq</a:t>
                      </a: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pt-BR" sz="1800" b="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22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2031-2040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[tCO</a:t>
                      </a:r>
                      <a:r>
                        <a:rPr lang="pt-BR" sz="1800" b="0" baseline="-25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2,eq</a:t>
                      </a: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pt-BR" sz="1800" b="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pt-BR" sz="2200" b="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2041-2050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[tCO</a:t>
                      </a:r>
                      <a:r>
                        <a:rPr lang="pt-BR" sz="1800" b="0" baseline="-25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2,eq</a:t>
                      </a:r>
                      <a:r>
                        <a:rPr lang="pt-BR" sz="1800" b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pt-BR" sz="1800" b="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254342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Aquecimento Indireto*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2.842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13.170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66.647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65.524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551118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Força Motriz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5.577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24.405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122.215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117.942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29491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Iluminação 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933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4.209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21.153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20.852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311031"/>
                  </a:ext>
                </a:extLst>
              </a:tr>
              <a:tr h="3658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Produção de Frio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934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4.021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21.862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21.837</a:t>
                      </a:r>
                      <a:endParaRPr lang="pt-BR" sz="2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29636"/>
                  </a:ext>
                </a:extLst>
              </a:tr>
              <a:tr h="205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*Aquecimento indireto: considera bomba de calor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644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5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23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470731"/>
            <a:ext cx="9061431" cy="322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Indicadores de Impacto (Co benefícios)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3916B91-F357-DFAA-2783-2D4B0DE2C781}"/>
              </a:ext>
            </a:extLst>
          </p:cNvPr>
          <p:cNvSpPr txBox="1"/>
          <p:nvPr/>
        </p:nvSpPr>
        <p:spPr>
          <a:xfrm>
            <a:off x="683579" y="4974762"/>
            <a:ext cx="2619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Emissões evitadas </a:t>
            </a:r>
          </a:p>
          <a:p>
            <a:r>
              <a:rPr lang="pt-BR" dirty="0"/>
              <a:t>     (CO, </a:t>
            </a:r>
            <a:r>
              <a:rPr lang="pt-BR" dirty="0" err="1"/>
              <a:t>NOx</a:t>
            </a:r>
            <a:r>
              <a:rPr lang="pt-BR" dirty="0"/>
              <a:t> e </a:t>
            </a:r>
            <a:r>
              <a:rPr lang="pt-BR" dirty="0" err="1"/>
              <a:t>Sox</a:t>
            </a:r>
            <a:r>
              <a:rPr lang="pt-BR" dirty="0"/>
              <a:t>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F665A9-9C85-C4CA-1AA8-1B4DE2DE71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1" r="-333"/>
          <a:stretch/>
        </p:blipFill>
        <p:spPr>
          <a:xfrm>
            <a:off x="8180431" y="2617241"/>
            <a:ext cx="3135483" cy="2018043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1A567C-6F9E-E7C5-06F8-31421B179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046" y="2616831"/>
            <a:ext cx="3086759" cy="2018788"/>
          </a:xfrm>
          <a:prstGeom prst="rect">
            <a:avLst/>
          </a:prstGeom>
          <a:ln w="57150">
            <a:solidFill>
              <a:srgbClr val="A1DC77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A6A7803-48A3-42CA-4462-96767A173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79" y="2617697"/>
            <a:ext cx="3027752" cy="2014831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1599AD9-EFDA-5E12-701B-92AB7F716F63}"/>
              </a:ext>
            </a:extLst>
          </p:cNvPr>
          <p:cNvSpPr txBox="1"/>
          <p:nvPr/>
        </p:nvSpPr>
        <p:spPr>
          <a:xfrm>
            <a:off x="4398554" y="4905416"/>
            <a:ext cx="33643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Impacto na produtividade;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Economia financeira;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Redução da intensidade energética;</a:t>
            </a: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5F9A9B2-01A1-B50C-AD81-036031969A8B}"/>
              </a:ext>
            </a:extLst>
          </p:cNvPr>
          <p:cNvSpPr txBox="1"/>
          <p:nvPr/>
        </p:nvSpPr>
        <p:spPr>
          <a:xfrm>
            <a:off x="8111158" y="4810713"/>
            <a:ext cx="3568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Empregos gerados;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Efeito no orçamento público;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F22429A-7EFE-8083-C060-B9B17975C673}"/>
              </a:ext>
            </a:extLst>
          </p:cNvPr>
          <p:cNvSpPr txBox="1"/>
          <p:nvPr/>
        </p:nvSpPr>
        <p:spPr>
          <a:xfrm>
            <a:off x="683578" y="1971265"/>
            <a:ext cx="302775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0000"/>
                </a:solidFill>
                <a:latin typeface="+mj-lt"/>
              </a:rPr>
              <a:t>Impactos ambientais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C6C2C0-7D1D-B052-5FE6-52C3896260FE}"/>
              </a:ext>
            </a:extLst>
          </p:cNvPr>
          <p:cNvSpPr txBox="1"/>
          <p:nvPr/>
        </p:nvSpPr>
        <p:spPr>
          <a:xfrm>
            <a:off x="4398554" y="1971265"/>
            <a:ext cx="317382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0000"/>
                </a:solidFill>
                <a:latin typeface="+mj-lt"/>
              </a:rPr>
              <a:t>Impactos econômicos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48DC8F-8EE0-B1A1-FF80-D513C5A31068}"/>
              </a:ext>
            </a:extLst>
          </p:cNvPr>
          <p:cNvSpPr txBox="1"/>
          <p:nvPr/>
        </p:nvSpPr>
        <p:spPr>
          <a:xfrm>
            <a:off x="8180431" y="1972266"/>
            <a:ext cx="3140013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0000"/>
                </a:solidFill>
                <a:latin typeface="+mj-lt"/>
              </a:rPr>
              <a:t>Impactos sociais</a:t>
            </a:r>
          </a:p>
        </p:txBody>
      </p:sp>
    </p:spTree>
    <p:extLst>
      <p:ext uri="{BB962C8B-B14F-4D97-AF65-F5344CB8AC3E}">
        <p14:creationId xmlns:p14="http://schemas.microsoft.com/office/powerpoint/2010/main" val="16949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1255-605D-A5D0-404C-A148997B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500" dirty="0">
                <a:solidFill>
                  <a:schemeClr val="bg2"/>
                </a:solidFill>
              </a:rPr>
              <a:t> 4. Plano de ação proposto</a:t>
            </a:r>
            <a:br>
              <a:rPr lang="pt-BR" sz="4500" dirty="0">
                <a:solidFill>
                  <a:schemeClr val="bg2"/>
                </a:solidFill>
              </a:rPr>
            </a:br>
            <a:endParaRPr lang="pt-BR" sz="45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83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25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470732"/>
            <a:ext cx="9061431" cy="312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Plano de ação proposto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9D9C428-F678-2A30-761F-F5C4D4FB2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766756"/>
              </p:ext>
            </p:extLst>
          </p:nvPr>
        </p:nvGraphicFramePr>
        <p:xfrm>
          <a:off x="626886" y="1408418"/>
          <a:ext cx="9164812" cy="1456546"/>
        </p:xfrm>
        <a:graphic>
          <a:graphicData uri="http://schemas.openxmlformats.org/drawingml/2006/table">
            <a:tbl>
              <a:tblPr firstRow="1" firstCol="1" bandRow="1"/>
              <a:tblGrid>
                <a:gridCol w="4284436">
                  <a:extLst>
                    <a:ext uri="{9D8B030D-6E8A-4147-A177-3AD203B41FA5}">
                      <a16:colId xmlns:a16="http://schemas.microsoft.com/office/drawing/2014/main" val="440367166"/>
                    </a:ext>
                  </a:extLst>
                </a:gridCol>
                <a:gridCol w="2780329">
                  <a:extLst>
                    <a:ext uri="{9D8B030D-6E8A-4147-A177-3AD203B41FA5}">
                      <a16:colId xmlns:a16="http://schemas.microsoft.com/office/drawing/2014/main" val="3197018383"/>
                    </a:ext>
                  </a:extLst>
                </a:gridCol>
                <a:gridCol w="2100047">
                  <a:extLst>
                    <a:ext uri="{9D8B030D-6E8A-4147-A177-3AD203B41FA5}">
                      <a16:colId xmlns:a16="http://schemas.microsoft.com/office/drawing/2014/main" val="1988171246"/>
                    </a:ext>
                  </a:extLst>
                </a:gridCol>
              </a:tblGrid>
              <a:tr h="509524">
                <a:tc>
                  <a:txBody>
                    <a:bodyPr/>
                    <a:lstStyle/>
                    <a:p>
                      <a:pPr marL="21590" algn="ctr">
                        <a:lnSpc>
                          <a:spcPts val="900"/>
                        </a:lnSpc>
                      </a:pPr>
                      <a:endParaRPr lang="pt-BR" sz="16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1590" algn="ctr">
                        <a:lnSpc>
                          <a:spcPts val="900"/>
                        </a:lnSpc>
                      </a:pPr>
                      <a:endParaRPr lang="pt-BR" sz="16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1590" algn="ctr">
                        <a:lnSpc>
                          <a:spcPts val="900"/>
                        </a:lnSpc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Fase 1 – Implementação inicial </a:t>
                      </a:r>
                      <a:r>
                        <a:rPr lang="pt-BR" sz="1600" b="1" dirty="0">
                          <a:solidFill>
                            <a:srgbClr val="A1DC7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(2024-25)</a:t>
                      </a:r>
                      <a:endParaRPr lang="pt-BR" sz="1600" dirty="0">
                        <a:solidFill>
                          <a:srgbClr val="A1DC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900"/>
                        </a:lnSpc>
                      </a:pPr>
                      <a:endParaRPr lang="pt-BR" sz="16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Proposições </a:t>
                      </a:r>
                      <a:r>
                        <a:rPr lang="pt-BR" sz="1600" b="1" dirty="0">
                          <a:solidFill>
                            <a:srgbClr val="A1DC7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(curto prazo)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endParaRPr lang="pt-BR" sz="16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</a:pPr>
                      <a:endParaRPr lang="pt-BR" sz="16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Atores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68534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 Adequar textos e publicá-los no Guia de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CPPs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PC4, PC5. PC8, PC11 e PC12 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ANEEL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420399"/>
                  </a:ext>
                </a:extLst>
              </a:tr>
              <a:tr h="6085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 Realizar ações de articulação com agentes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financeiros e regulados 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PF1, PD1, PD2, PD4, PG2,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PG5 e PG7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ANEEL, ABESCO 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ABRADEE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167248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CD8194D-289F-910F-B7EA-EB0687956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47902"/>
              </p:ext>
            </p:extLst>
          </p:nvPr>
        </p:nvGraphicFramePr>
        <p:xfrm>
          <a:off x="626887" y="3076283"/>
          <a:ext cx="9164813" cy="3328877"/>
        </p:xfrm>
        <a:graphic>
          <a:graphicData uri="http://schemas.openxmlformats.org/drawingml/2006/table">
            <a:tbl>
              <a:tblPr firstRow="1" firstCol="1" bandRow="1"/>
              <a:tblGrid>
                <a:gridCol w="3392663">
                  <a:extLst>
                    <a:ext uri="{9D8B030D-6E8A-4147-A177-3AD203B41FA5}">
                      <a16:colId xmlns:a16="http://schemas.microsoft.com/office/drawing/2014/main" val="440367166"/>
                    </a:ext>
                  </a:extLst>
                </a:gridCol>
                <a:gridCol w="3952875">
                  <a:extLst>
                    <a:ext uri="{9D8B030D-6E8A-4147-A177-3AD203B41FA5}">
                      <a16:colId xmlns:a16="http://schemas.microsoft.com/office/drawing/2014/main" val="3197018383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1988171246"/>
                    </a:ext>
                  </a:extLst>
                </a:gridCol>
              </a:tblGrid>
              <a:tr h="585518"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Fase 2 – Implementação de alterações regulatórias </a:t>
                      </a:r>
                      <a:r>
                        <a:rPr lang="pt-BR" sz="1600" b="1" dirty="0">
                          <a:solidFill>
                            <a:srgbClr val="A1DC7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(2026-28)</a:t>
                      </a:r>
                      <a:endParaRPr lang="pt-BR" sz="1600" dirty="0">
                        <a:solidFill>
                          <a:srgbClr val="A1DC7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Proposições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(médio prazo)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Atores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034578"/>
                  </a:ext>
                </a:extLst>
              </a:tr>
              <a:tr h="7343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 Implementar alterações regulatórias no PROPEE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PP3, PP4, PP5, PP6, PP7, PP10, PP11, PP12,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PC1, PC6, PC14, PF2, PF5, PD3, PG3 e PG4 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ANEEL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551275"/>
                  </a:ext>
                </a:extLst>
              </a:tr>
              <a:tr h="6729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 Publicar chamada de projeto prioritário ou implementar mudança regulatória no PEE    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PC2 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ANEEL, ABRADEE,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ABESCO e CNI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23276"/>
                  </a:ext>
                </a:extLst>
              </a:tr>
              <a:tr h="5855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 Publicar chamadas de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projetos prioritários 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PC3 e PC13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ANEEL, ABRADEE,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ABESCO e CNI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08726"/>
                  </a:ext>
                </a:extLst>
              </a:tr>
              <a:tr h="6729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 Realizar ações de articulação com agentes financeiros e regulados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PC7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ANEEL, ABRADEE,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ABESCO e CNI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243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2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uma cidade&#10;&#10;Descrição gerada automaticamente">
            <a:extLst>
              <a:ext uri="{FF2B5EF4-FFF2-40B4-BE49-F238E27FC236}">
                <a16:creationId xmlns:a16="http://schemas.microsoft.com/office/drawing/2014/main" id="{F982F608-90AF-474F-A69D-32421A9A4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12381"/>
          <a:stretch/>
        </p:blipFill>
        <p:spPr>
          <a:xfrm>
            <a:off x="0" y="-154803"/>
            <a:ext cx="12192000" cy="5412164"/>
          </a:xfrm>
          <a:prstGeom prst="rect">
            <a:avLst/>
          </a:prstGeom>
        </p:spPr>
      </p:pic>
      <p:pic>
        <p:nvPicPr>
          <p:cNvPr id="38" name="Imagem 37" descr="Texto&#10;&#10;Descrição gerada automaticamente com confiança média">
            <a:extLst>
              <a:ext uri="{FF2B5EF4-FFF2-40B4-BE49-F238E27FC236}">
                <a16:creationId xmlns:a16="http://schemas.microsoft.com/office/drawing/2014/main" id="{236A7AE4-BDC8-4D09-9D55-4C9364482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71" y="400440"/>
            <a:ext cx="5829730" cy="166563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6EF0BBE-866E-47CE-ABD4-6A986D1469A4}"/>
              </a:ext>
            </a:extLst>
          </p:cNvPr>
          <p:cNvSpPr/>
          <p:nvPr/>
        </p:nvSpPr>
        <p:spPr>
          <a:xfrm>
            <a:off x="4168599" y="4014279"/>
            <a:ext cx="4050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ear Sans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www.programa-potencializee.com.br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ear Sans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6540B49-2020-47D2-8FB9-486F8848355D}"/>
              </a:ext>
            </a:extLst>
          </p:cNvPr>
          <p:cNvSpPr/>
          <p:nvPr/>
        </p:nvSpPr>
        <p:spPr>
          <a:xfrm>
            <a:off x="958741" y="5404999"/>
            <a:ext cx="1435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rPr>
              <a:t>Apoio financeiro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rPr>
              <a:t>:</a:t>
            </a: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2D2D87"/>
              </a:solidFill>
              <a:effectLst/>
              <a:uLnTx/>
              <a:uFillTx/>
              <a:latin typeface="Clear Sans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1DE0954-F69C-4A07-9F3E-2046150A9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475" y="5257361"/>
            <a:ext cx="937765" cy="26161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ABEF65D5-8E8C-4CB4-85EA-2FCC22162DF9}"/>
              </a:ext>
            </a:extLst>
          </p:cNvPr>
          <p:cNvSpPr/>
          <p:nvPr/>
        </p:nvSpPr>
        <p:spPr>
          <a:xfrm>
            <a:off x="4856186" y="3706679"/>
            <a:ext cx="2590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ear Sans"/>
                <a:ea typeface="+mn-ea"/>
                <a:cs typeface="+mn-cs"/>
              </a:rPr>
              <a:t>Acesse mais informações: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ear Sans"/>
              <a:ea typeface="+mn-ea"/>
              <a:cs typeface="+mn-c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04DCF6-B36B-4624-BED0-2FBE469760E5}"/>
              </a:ext>
            </a:extLst>
          </p:cNvPr>
          <p:cNvSpPr txBox="1"/>
          <p:nvPr/>
        </p:nvSpPr>
        <p:spPr>
          <a:xfrm>
            <a:off x="4273381" y="2526549"/>
            <a:ext cx="3945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ear Sans"/>
                <a:ea typeface="+mn-ea"/>
                <a:cs typeface="+mn-cs"/>
              </a:rPr>
              <a:t>Muito obrigado pela atenção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ear San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ear Sans"/>
                <a:ea typeface="+mn-ea"/>
                <a:cs typeface="+mn-cs"/>
              </a:rPr>
              <a:t>Consórcio Facto Energy/PUC-RJ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lear Sans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B2C8689-4718-79DF-D099-0FDBEBE94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8" y="5298941"/>
            <a:ext cx="12133782" cy="1557588"/>
          </a:xfrm>
          <a:prstGeom prst="rect">
            <a:avLst/>
          </a:prstGeom>
        </p:spPr>
      </p:pic>
      <p:pic>
        <p:nvPicPr>
          <p:cNvPr id="24" name="Imagem 62" descr="Texto&#10;&#10;Descrição gerada automaticamente">
            <a:extLst>
              <a:ext uri="{FF2B5EF4-FFF2-40B4-BE49-F238E27FC236}">
                <a16:creationId xmlns:a16="http://schemas.microsoft.com/office/drawing/2014/main" id="{EBBF562E-A778-F8CC-4E82-DAD6FBF46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32" y="6209582"/>
            <a:ext cx="1301683" cy="369953"/>
          </a:xfrm>
          <a:prstGeom prst="rect">
            <a:avLst/>
          </a:prstGeom>
        </p:spPr>
      </p:pic>
      <p:pic>
        <p:nvPicPr>
          <p:cNvPr id="25" name="Grafik 6">
            <a:extLst>
              <a:ext uri="{FF2B5EF4-FFF2-40B4-BE49-F238E27FC236}">
                <a16:creationId xmlns:a16="http://schemas.microsoft.com/office/drawing/2014/main" id="{40B97AD0-3508-3754-210A-ABDB59E904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70" y="6244027"/>
            <a:ext cx="934667" cy="308345"/>
          </a:xfrm>
          <a:prstGeom prst="rect">
            <a:avLst/>
          </a:prstGeom>
        </p:spPr>
      </p:pic>
      <p:pic>
        <p:nvPicPr>
          <p:cNvPr id="26" name="Imagem 61" descr="Logotipo, nome da empresa&#10;&#10;Descrição gerada automaticamente">
            <a:extLst>
              <a:ext uri="{FF2B5EF4-FFF2-40B4-BE49-F238E27FC236}">
                <a16:creationId xmlns:a16="http://schemas.microsoft.com/office/drawing/2014/main" id="{485849E6-158F-5F29-7F2A-3228D297DD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503" y="6082758"/>
            <a:ext cx="619175" cy="607035"/>
          </a:xfrm>
          <a:prstGeom prst="rect">
            <a:avLst/>
          </a:prstGeom>
        </p:spPr>
      </p:pic>
      <p:pic>
        <p:nvPicPr>
          <p:cNvPr id="27" name="Imagem 53" descr="Desenho de bandeira&#10;&#10;Descrição gerada automaticamente com confiança média">
            <a:extLst>
              <a:ext uri="{FF2B5EF4-FFF2-40B4-BE49-F238E27FC236}">
                <a16:creationId xmlns:a16="http://schemas.microsoft.com/office/drawing/2014/main" id="{07DA3C44-DF22-5E18-38A5-BE0B8FA5C5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98" y="6063708"/>
            <a:ext cx="1442292" cy="656169"/>
          </a:xfrm>
          <a:prstGeom prst="rect">
            <a:avLst/>
          </a:prstGeom>
        </p:spPr>
      </p:pic>
      <p:pic>
        <p:nvPicPr>
          <p:cNvPr id="28" name="Imagem 52" descr="Logotipo, nome da empresa&#10;&#10;Descrição gerada automaticamente">
            <a:extLst>
              <a:ext uri="{FF2B5EF4-FFF2-40B4-BE49-F238E27FC236}">
                <a16:creationId xmlns:a16="http://schemas.microsoft.com/office/drawing/2014/main" id="{2AF86453-37B9-5FCA-C750-7CAAC7F603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31" y="6155781"/>
            <a:ext cx="926662" cy="484836"/>
          </a:xfrm>
          <a:prstGeom prst="rect">
            <a:avLst/>
          </a:prstGeom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3E9DE8DB-4AAC-28AE-E0EE-C71D6E5D6F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8475" y="6110304"/>
            <a:ext cx="891946" cy="530757"/>
          </a:xfrm>
          <a:prstGeom prst="rect">
            <a:avLst/>
          </a:prstGeom>
        </p:spPr>
      </p:pic>
      <p:pic>
        <p:nvPicPr>
          <p:cNvPr id="30" name="Imagem 18">
            <a:extLst>
              <a:ext uri="{FF2B5EF4-FFF2-40B4-BE49-F238E27FC236}">
                <a16:creationId xmlns:a16="http://schemas.microsoft.com/office/drawing/2014/main" id="{480D28F5-79BE-A75D-9A76-4F23B6B44F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9084" y="6226892"/>
            <a:ext cx="952890" cy="335334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D13EC378-BD08-CC7A-6CDA-284A04838B2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484" t="8665" r="10747" b="40292"/>
          <a:stretch/>
        </p:blipFill>
        <p:spPr>
          <a:xfrm>
            <a:off x="5204575" y="6234111"/>
            <a:ext cx="1307186" cy="34850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B3FDFE8-5504-D8C2-A245-633C8285AF17}"/>
              </a:ext>
            </a:extLst>
          </p:cNvPr>
          <p:cNvSpPr/>
          <p:nvPr/>
        </p:nvSpPr>
        <p:spPr>
          <a:xfrm>
            <a:off x="1060341" y="5404999"/>
            <a:ext cx="1435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28600">
              <a:defRPr/>
            </a:pPr>
            <a:r>
              <a:rPr lang="pt-BR" sz="1400">
                <a:solidFill>
                  <a:srgbClr val="2D2D87"/>
                </a:solidFill>
                <a:latin typeface="Clear Sans"/>
              </a:rPr>
              <a:t>Apoio financeiro</a:t>
            </a:r>
            <a:r>
              <a:rPr lang="en-US" sz="1400">
                <a:solidFill>
                  <a:srgbClr val="2D2D87"/>
                </a:solidFill>
                <a:latin typeface="Clear Sans"/>
              </a:rPr>
              <a:t>:</a:t>
            </a:r>
            <a:endParaRPr lang="pt-BR" sz="1400">
              <a:solidFill>
                <a:srgbClr val="2D2D87"/>
              </a:solidFill>
              <a:latin typeface="Clear San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A527819-DFF2-ED22-469B-BDC93473C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075" y="5257361"/>
            <a:ext cx="937765" cy="26161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4DAFE03-4333-0219-A7F7-C8655028B8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230"/>
          <a:stretch/>
        </p:blipFill>
        <p:spPr>
          <a:xfrm>
            <a:off x="0" y="5298941"/>
            <a:ext cx="12133782" cy="155905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F1109C6-FE4F-6453-63F9-B5F3E0B698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" y="5720986"/>
            <a:ext cx="12192000" cy="7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3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1255-605D-A5D0-404C-A148997B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500" dirty="0">
                <a:solidFill>
                  <a:schemeClr val="bg2"/>
                </a:solidFill>
              </a:rPr>
              <a:t> 1. Aspectos metodológicos</a:t>
            </a:r>
            <a:br>
              <a:rPr lang="pt-BR" sz="4500" dirty="0">
                <a:solidFill>
                  <a:schemeClr val="bg2"/>
                </a:solidFill>
              </a:rPr>
            </a:br>
            <a:endParaRPr lang="pt-BR" sz="45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9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169843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Análise de regras e mecanismos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3036407-52DC-1130-DFD9-96EB427C203F}"/>
              </a:ext>
            </a:extLst>
          </p:cNvPr>
          <p:cNvSpPr txBox="1"/>
          <p:nvPr/>
        </p:nvSpPr>
        <p:spPr>
          <a:xfrm>
            <a:off x="150000" y="1146541"/>
            <a:ext cx="101767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/>
                </a:solidFill>
              </a:rPr>
              <a:t>Análise da evolução dos marcos regulatório/conteúdo atual do PROPEE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/>
                </a:solidFill>
              </a:rPr>
              <a:t>Consolidação de resultados do PEE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/>
                </a:solidFill>
              </a:rPr>
              <a:t>Outras referências:</a:t>
            </a:r>
          </a:p>
          <a:p>
            <a:pPr lvl="1"/>
            <a:r>
              <a:rPr lang="pt-BR" sz="2000" dirty="0">
                <a:solidFill>
                  <a:schemeClr val="accent3"/>
                </a:solidFill>
              </a:rPr>
              <a:t>(i) Estudos para </a:t>
            </a:r>
            <a:r>
              <a:rPr lang="pt-BR" sz="2000" dirty="0"/>
              <a:t>proposta </a:t>
            </a:r>
            <a:r>
              <a:rPr lang="pt-BR" sz="2000" dirty="0" err="1">
                <a:solidFill>
                  <a:schemeClr val="accent3"/>
                </a:solidFill>
              </a:rPr>
              <a:t>PDEf</a:t>
            </a:r>
            <a:r>
              <a:rPr lang="pt-BR" sz="2000" dirty="0">
                <a:solidFill>
                  <a:schemeClr val="accent3"/>
                </a:solidFill>
              </a:rPr>
              <a:t> – Plano Decenal de Eficiência Energética</a:t>
            </a:r>
          </a:p>
          <a:p>
            <a:pPr lvl="1"/>
            <a:r>
              <a:rPr lang="pt-BR" sz="2000" dirty="0">
                <a:solidFill>
                  <a:schemeClr val="accent3"/>
                </a:solidFill>
              </a:rPr>
              <a:t>(</a:t>
            </a:r>
            <a:r>
              <a:rPr lang="pt-BR" sz="2000" dirty="0" err="1">
                <a:solidFill>
                  <a:schemeClr val="accent3"/>
                </a:solidFill>
              </a:rPr>
              <a:t>ii</a:t>
            </a:r>
            <a:r>
              <a:rPr lang="pt-BR" sz="2000" dirty="0">
                <a:solidFill>
                  <a:schemeClr val="accent3"/>
                </a:solidFill>
              </a:rPr>
              <a:t>) Estudos SENAI-SP</a:t>
            </a:r>
          </a:p>
          <a:p>
            <a:pPr lvl="1"/>
            <a:endParaRPr lang="pt-BR" sz="2000" dirty="0">
              <a:solidFill>
                <a:schemeClr val="accent3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24CA0E6-DD6B-4AEA-0FD5-D3F813E1EA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66" t="17460" r="15653" b="23182"/>
          <a:stretch/>
        </p:blipFill>
        <p:spPr>
          <a:xfrm>
            <a:off x="1951485" y="5266751"/>
            <a:ext cx="3286892" cy="156349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D912E5F-731C-DA68-314A-E1EAD264E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6277" y="4573177"/>
            <a:ext cx="1340856" cy="189422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61C2B4D-C577-BA15-7D5A-0E2F211EEB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7726" y="4652071"/>
            <a:ext cx="4060822" cy="18942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99E589B-8FE0-540B-E6A7-2462DAD6F746}"/>
              </a:ext>
            </a:extLst>
          </p:cNvPr>
          <p:cNvSpPr txBox="1"/>
          <p:nvPr/>
        </p:nvSpPr>
        <p:spPr>
          <a:xfrm>
            <a:off x="228600" y="3019652"/>
            <a:ext cx="1040810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/>
                </a:solidFill>
              </a:rPr>
              <a:t>Identificação de 10 barreiras e 20 proposições, estratificadas em quatro blocos:</a:t>
            </a:r>
          </a:p>
          <a:p>
            <a:pPr lvl="1"/>
            <a:r>
              <a:rPr lang="pt-BR" sz="2000" dirty="0">
                <a:solidFill>
                  <a:schemeClr val="accent3"/>
                </a:solidFill>
              </a:rPr>
              <a:t>(i)  Adequações no PROPEE e no Guia CPP Proponentes</a:t>
            </a:r>
          </a:p>
          <a:p>
            <a:pPr lvl="1"/>
            <a:r>
              <a:rPr lang="pt-BR" sz="2000" dirty="0">
                <a:solidFill>
                  <a:schemeClr val="accent3"/>
                </a:solidFill>
              </a:rPr>
              <a:t>(</a:t>
            </a:r>
            <a:r>
              <a:rPr lang="pt-BR" sz="2000" dirty="0" err="1">
                <a:solidFill>
                  <a:schemeClr val="accent3"/>
                </a:solidFill>
              </a:rPr>
              <a:t>ii</a:t>
            </a:r>
            <a:r>
              <a:rPr lang="pt-BR" sz="2000" dirty="0">
                <a:solidFill>
                  <a:schemeClr val="accent3"/>
                </a:solidFill>
              </a:rPr>
              <a:t>) Abrangência do PEE</a:t>
            </a:r>
          </a:p>
          <a:p>
            <a:pPr lvl="1"/>
            <a:r>
              <a:rPr lang="pt-BR" sz="2000" dirty="0">
                <a:solidFill>
                  <a:schemeClr val="accent3"/>
                </a:solidFill>
              </a:rPr>
              <a:t>(</a:t>
            </a:r>
            <a:r>
              <a:rPr lang="pt-BR" sz="2000" dirty="0" err="1">
                <a:solidFill>
                  <a:schemeClr val="accent3"/>
                </a:solidFill>
              </a:rPr>
              <a:t>iii</a:t>
            </a:r>
            <a:r>
              <a:rPr lang="pt-BR" sz="2000" dirty="0">
                <a:solidFill>
                  <a:schemeClr val="accent3"/>
                </a:solidFill>
              </a:rPr>
              <a:t>) Aspectos inovadores</a:t>
            </a:r>
          </a:p>
          <a:p>
            <a:pPr lvl="1"/>
            <a:r>
              <a:rPr lang="pt-BR" sz="2000" dirty="0">
                <a:solidFill>
                  <a:schemeClr val="accent3"/>
                </a:solidFill>
              </a:rPr>
              <a:t>(</a:t>
            </a:r>
            <a:r>
              <a:rPr lang="pt-BR" sz="2000" dirty="0" err="1">
                <a:solidFill>
                  <a:schemeClr val="accent3"/>
                </a:solidFill>
              </a:rPr>
              <a:t>iv</a:t>
            </a:r>
            <a:r>
              <a:rPr lang="pt-BR" sz="2000" dirty="0">
                <a:solidFill>
                  <a:schemeClr val="accent3"/>
                </a:solidFill>
              </a:rPr>
              <a:t>) Questões estruturais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6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169843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Entrevistas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9CE8512-57E6-2852-8A0A-8CD8F5E949FB}"/>
              </a:ext>
            </a:extLst>
          </p:cNvPr>
          <p:cNvSpPr txBox="1"/>
          <p:nvPr/>
        </p:nvSpPr>
        <p:spPr>
          <a:xfrm>
            <a:off x="380146" y="1043868"/>
            <a:ext cx="87584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Conduzidas entre novembro e dezembro/22, de modo virtual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Semiestruturadas: questionários contendo 20 e 21 questões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Duração de aproximadamente uma hora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Questões abertas para captar ideias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Identificação de barreiras e pontos de melhoria do PEE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Validação das barreiras e proposições apontadas inicialmente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Focado nos 10 maiores PIB estaduais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2B81D32-9835-8122-C081-3D4E5E2B0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783" y="3364833"/>
            <a:ext cx="3928992" cy="2852070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732950A-D479-CD01-C969-0929C2EDA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009211"/>
              </p:ext>
            </p:extLst>
          </p:nvPr>
        </p:nvGraphicFramePr>
        <p:xfrm>
          <a:off x="557964" y="4023364"/>
          <a:ext cx="6889172" cy="219353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92581">
                  <a:extLst>
                    <a:ext uri="{9D8B030D-6E8A-4147-A177-3AD203B41FA5}">
                      <a16:colId xmlns:a16="http://schemas.microsoft.com/office/drawing/2014/main" val="1864191594"/>
                    </a:ext>
                  </a:extLst>
                </a:gridCol>
                <a:gridCol w="1389185">
                  <a:extLst>
                    <a:ext uri="{9D8B030D-6E8A-4147-A177-3AD203B41FA5}">
                      <a16:colId xmlns:a16="http://schemas.microsoft.com/office/drawing/2014/main" val="1048814824"/>
                    </a:ext>
                  </a:extLst>
                </a:gridCol>
                <a:gridCol w="1285224">
                  <a:extLst>
                    <a:ext uri="{9D8B030D-6E8A-4147-A177-3AD203B41FA5}">
                      <a16:colId xmlns:a16="http://schemas.microsoft.com/office/drawing/2014/main" val="3207255201"/>
                    </a:ext>
                  </a:extLst>
                </a:gridCol>
                <a:gridCol w="1222182">
                  <a:extLst>
                    <a:ext uri="{9D8B030D-6E8A-4147-A177-3AD203B41FA5}">
                      <a16:colId xmlns:a16="http://schemas.microsoft.com/office/drawing/2014/main" val="2565351200"/>
                    </a:ext>
                  </a:extLst>
                </a:gridCol>
              </a:tblGrid>
              <a:tr h="44830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/>
                          </a:solidFill>
                        </a:rPr>
                        <a:t>Grupo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/>
                          </a:solidFill>
                        </a:rPr>
                        <a:t>Indisponível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/>
                          </a:solidFill>
                        </a:rPr>
                        <a:t>Realizada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/>
                          </a:solidFill>
                        </a:rPr>
                        <a:t>Recuso o convite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214395"/>
                  </a:ext>
                </a:extLst>
              </a:tr>
              <a:tr h="259730">
                <a:tc>
                  <a:txBody>
                    <a:bodyPr/>
                    <a:lstStyle/>
                    <a:p>
                      <a:r>
                        <a:rPr lang="pt-BR" sz="1600" dirty="0"/>
                        <a:t>Concessionária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227036"/>
                  </a:ext>
                </a:extLst>
              </a:tr>
              <a:tr h="608579">
                <a:tc>
                  <a:txBody>
                    <a:bodyPr/>
                    <a:lstStyle/>
                    <a:p>
                      <a:r>
                        <a:rPr lang="pt-BR" sz="1600" dirty="0" err="1"/>
                        <a:t>ESCOs</a:t>
                      </a:r>
                      <a:r>
                        <a:rPr lang="pt-BR" sz="1600" dirty="0"/>
                        <a:t> - Empresas de Serviços de Conservação de Energia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714056"/>
                  </a:ext>
                </a:extLst>
              </a:tr>
              <a:tr h="259730">
                <a:tc>
                  <a:txBody>
                    <a:bodyPr/>
                    <a:lstStyle/>
                    <a:p>
                      <a:r>
                        <a:rPr lang="pt-BR" sz="1600" dirty="0"/>
                        <a:t>Indústria/Federações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747313"/>
                  </a:ext>
                </a:extLst>
              </a:tr>
              <a:tr h="259730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rgbClr val="000000"/>
                          </a:solidFill>
                        </a:rPr>
                        <a:t>Total geral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0000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394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47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467096"/>
            <a:ext cx="9061431" cy="343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Workshops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90770C5-6064-5E51-21F8-F6888560C757}"/>
              </a:ext>
            </a:extLst>
          </p:cNvPr>
          <p:cNvSpPr txBox="1"/>
          <p:nvPr/>
        </p:nvSpPr>
        <p:spPr>
          <a:xfrm>
            <a:off x="580663" y="6015242"/>
            <a:ext cx="700755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Total</a:t>
            </a:r>
            <a:r>
              <a:rPr lang="pt-BR" dirty="0"/>
              <a:t>: 131 representantes dos atores-chave da área de EE no país </a:t>
            </a:r>
          </a:p>
        </p:txBody>
      </p:sp>
      <p:pic>
        <p:nvPicPr>
          <p:cNvPr id="22" name="Google Shape;1064;p24">
            <a:extLst>
              <a:ext uri="{FF2B5EF4-FFF2-40B4-BE49-F238E27FC236}">
                <a16:creationId xmlns:a16="http://schemas.microsoft.com/office/drawing/2014/main" id="{6B91CE06-9F11-6B82-5AB2-3F1A4924C82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5285" y="2594802"/>
            <a:ext cx="3462015" cy="190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65;p24">
            <a:extLst>
              <a:ext uri="{FF2B5EF4-FFF2-40B4-BE49-F238E27FC236}">
                <a16:creationId xmlns:a16="http://schemas.microsoft.com/office/drawing/2014/main" id="{A7D22414-6F64-B26A-2495-69F75B7095B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837" y="2543496"/>
            <a:ext cx="2444902" cy="186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066;p24">
            <a:extLst>
              <a:ext uri="{FF2B5EF4-FFF2-40B4-BE49-F238E27FC236}">
                <a16:creationId xmlns:a16="http://schemas.microsoft.com/office/drawing/2014/main" id="{3125C3D0-24D0-1260-7BAA-5C990B25D7C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30129" y="2584949"/>
            <a:ext cx="3265119" cy="18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067;p24">
            <a:extLst>
              <a:ext uri="{FF2B5EF4-FFF2-40B4-BE49-F238E27FC236}">
                <a16:creationId xmlns:a16="http://schemas.microsoft.com/office/drawing/2014/main" id="{00C457DD-7CB0-C7ED-4103-95641751FFBB}"/>
              </a:ext>
            </a:extLst>
          </p:cNvPr>
          <p:cNvSpPr txBox="1"/>
          <p:nvPr/>
        </p:nvSpPr>
        <p:spPr>
          <a:xfrm>
            <a:off x="7790286" y="2126768"/>
            <a:ext cx="3744806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pt-BR" b="1" dirty="0">
                <a:solidFill>
                  <a:srgbClr val="2D2E87"/>
                </a:solidFill>
              </a:rPr>
              <a:t>Distribuidoras de energia elétrica</a:t>
            </a:r>
            <a:endParaRPr b="1" dirty="0">
              <a:solidFill>
                <a:srgbClr val="2D2D87"/>
              </a:solidFill>
            </a:endParaRPr>
          </a:p>
        </p:txBody>
      </p:sp>
      <p:sp>
        <p:nvSpPr>
          <p:cNvPr id="26" name="Google Shape;1068;p24">
            <a:extLst>
              <a:ext uri="{FF2B5EF4-FFF2-40B4-BE49-F238E27FC236}">
                <a16:creationId xmlns:a16="http://schemas.microsoft.com/office/drawing/2014/main" id="{BA08679C-A78D-2CA4-4D2B-7AAE6110829D}"/>
              </a:ext>
            </a:extLst>
          </p:cNvPr>
          <p:cNvSpPr txBox="1"/>
          <p:nvPr/>
        </p:nvSpPr>
        <p:spPr>
          <a:xfrm>
            <a:off x="490276" y="2126767"/>
            <a:ext cx="2812025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pt-BR" b="1" dirty="0" err="1">
                <a:solidFill>
                  <a:srgbClr val="2D2E87"/>
                </a:solidFill>
              </a:rPr>
              <a:t>ESCOs</a:t>
            </a:r>
            <a:endParaRPr b="1" dirty="0">
              <a:solidFill>
                <a:srgbClr val="2D2D87"/>
              </a:solidFill>
            </a:endParaRPr>
          </a:p>
        </p:txBody>
      </p:sp>
      <p:sp>
        <p:nvSpPr>
          <p:cNvPr id="27" name="Google Shape;1069;p24">
            <a:extLst>
              <a:ext uri="{FF2B5EF4-FFF2-40B4-BE49-F238E27FC236}">
                <a16:creationId xmlns:a16="http://schemas.microsoft.com/office/drawing/2014/main" id="{944EDD47-F4E6-848D-39E1-8CF060D9C3DA}"/>
              </a:ext>
            </a:extLst>
          </p:cNvPr>
          <p:cNvSpPr txBox="1"/>
          <p:nvPr/>
        </p:nvSpPr>
        <p:spPr>
          <a:xfrm>
            <a:off x="3616201" y="2126768"/>
            <a:ext cx="3860185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pt-BR" b="1" dirty="0">
                <a:solidFill>
                  <a:srgbClr val="2D2E87"/>
                </a:solidFill>
              </a:rPr>
              <a:t>Indústrias e federações industriais</a:t>
            </a:r>
            <a:endParaRPr b="1" dirty="0">
              <a:solidFill>
                <a:srgbClr val="2D2D87"/>
              </a:solidFill>
            </a:endParaRPr>
          </a:p>
        </p:txBody>
      </p:sp>
      <p:sp>
        <p:nvSpPr>
          <p:cNvPr id="28" name="Google Shape;1070;p24">
            <a:extLst>
              <a:ext uri="{FF2B5EF4-FFF2-40B4-BE49-F238E27FC236}">
                <a16:creationId xmlns:a16="http://schemas.microsoft.com/office/drawing/2014/main" id="{510EDB7C-1A42-4DD9-4E06-675B26DC2F6C}"/>
              </a:ext>
            </a:extLst>
          </p:cNvPr>
          <p:cNvSpPr txBox="1"/>
          <p:nvPr/>
        </p:nvSpPr>
        <p:spPr>
          <a:xfrm>
            <a:off x="624701" y="4690301"/>
            <a:ext cx="2543175" cy="87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pt-BR" b="1" dirty="0">
                <a:solidFill>
                  <a:srgbClr val="2D2E87"/>
                </a:solidFill>
              </a:rPr>
              <a:t>São </a:t>
            </a:r>
            <a:r>
              <a:rPr lang="pt-BR" b="1" dirty="0" err="1">
                <a:solidFill>
                  <a:srgbClr val="2D2E87"/>
                </a:solidFill>
              </a:rPr>
              <a:t>Paulo-SP</a:t>
            </a:r>
            <a:endParaRPr b="1" dirty="0">
              <a:solidFill>
                <a:srgbClr val="2D2E87"/>
              </a:solidFill>
            </a:endParaRPr>
          </a:p>
          <a:p>
            <a:pPr algn="ctr"/>
            <a:r>
              <a:rPr lang="pt-BR" dirty="0">
                <a:solidFill>
                  <a:srgbClr val="2D2E87"/>
                </a:solidFill>
              </a:rPr>
              <a:t>Presencial 18/jan.</a:t>
            </a:r>
            <a:endParaRPr sz="900" dirty="0"/>
          </a:p>
          <a:p>
            <a:pPr algn="ctr"/>
            <a:r>
              <a:rPr lang="pt-BR" dirty="0">
                <a:solidFill>
                  <a:srgbClr val="2D2E87"/>
                </a:solidFill>
              </a:rPr>
              <a:t>WS Online 24/jan.</a:t>
            </a:r>
          </a:p>
        </p:txBody>
      </p:sp>
      <p:sp>
        <p:nvSpPr>
          <p:cNvPr id="29" name="Google Shape;1071;p24">
            <a:extLst>
              <a:ext uri="{FF2B5EF4-FFF2-40B4-BE49-F238E27FC236}">
                <a16:creationId xmlns:a16="http://schemas.microsoft.com/office/drawing/2014/main" id="{30A412B7-FE3E-F4B7-A641-718E450D3731}"/>
              </a:ext>
            </a:extLst>
          </p:cNvPr>
          <p:cNvSpPr txBox="1"/>
          <p:nvPr/>
        </p:nvSpPr>
        <p:spPr>
          <a:xfrm>
            <a:off x="7991461" y="4704597"/>
            <a:ext cx="3265119" cy="115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pt-BR" b="1" dirty="0">
                <a:solidFill>
                  <a:srgbClr val="2D2E87"/>
                </a:solidFill>
              </a:rPr>
              <a:t>Brasília-DF</a:t>
            </a:r>
            <a:endParaRPr sz="900" b="1" dirty="0"/>
          </a:p>
          <a:p>
            <a:pPr algn="ctr"/>
            <a:r>
              <a:rPr lang="pt-BR" dirty="0">
                <a:solidFill>
                  <a:srgbClr val="2D2E87"/>
                </a:solidFill>
              </a:rPr>
              <a:t>08 de fevereiro</a:t>
            </a:r>
            <a:endParaRPr sz="900" dirty="0"/>
          </a:p>
          <a:p>
            <a:pPr algn="ctr"/>
            <a:r>
              <a:rPr lang="pt-BR" dirty="0">
                <a:solidFill>
                  <a:srgbClr val="2D2E87"/>
                </a:solidFill>
              </a:rPr>
              <a:t>Evento híbrido</a:t>
            </a:r>
            <a:endParaRPr sz="900" dirty="0"/>
          </a:p>
          <a:p>
            <a:pPr algn="ctr"/>
            <a:endParaRPr dirty="0">
              <a:solidFill>
                <a:srgbClr val="2D2D87"/>
              </a:solidFill>
            </a:endParaRPr>
          </a:p>
        </p:txBody>
      </p:sp>
      <p:sp>
        <p:nvSpPr>
          <p:cNvPr id="30" name="Google Shape;1072;p24">
            <a:extLst>
              <a:ext uri="{FF2B5EF4-FFF2-40B4-BE49-F238E27FC236}">
                <a16:creationId xmlns:a16="http://schemas.microsoft.com/office/drawing/2014/main" id="{63458658-53C0-2A72-FDC3-3EEF5D904367}"/>
              </a:ext>
            </a:extLst>
          </p:cNvPr>
          <p:cNvSpPr txBox="1"/>
          <p:nvPr/>
        </p:nvSpPr>
        <p:spPr>
          <a:xfrm>
            <a:off x="4283512" y="4690301"/>
            <a:ext cx="2543175" cy="91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/>
            <a:r>
              <a:rPr lang="pt-BR" b="1" dirty="0">
                <a:solidFill>
                  <a:srgbClr val="2D2E87"/>
                </a:solidFill>
              </a:rPr>
              <a:t>Belo </a:t>
            </a:r>
            <a:r>
              <a:rPr lang="pt-BR" b="1" dirty="0" err="1">
                <a:solidFill>
                  <a:srgbClr val="2D2E87"/>
                </a:solidFill>
              </a:rPr>
              <a:t>Horizonte-MG</a:t>
            </a:r>
            <a:endParaRPr b="1" dirty="0">
              <a:solidFill>
                <a:srgbClr val="2D2E87"/>
              </a:solidFill>
            </a:endParaRPr>
          </a:p>
          <a:p>
            <a:pPr algn="ctr"/>
            <a:r>
              <a:rPr lang="pt-BR" dirty="0">
                <a:solidFill>
                  <a:srgbClr val="2D2E87"/>
                </a:solidFill>
              </a:rPr>
              <a:t>Presencial 31/jan.</a:t>
            </a:r>
            <a:endParaRPr sz="900" dirty="0"/>
          </a:p>
          <a:p>
            <a:pPr algn="ctr">
              <a:spcBef>
                <a:spcPts val="300"/>
              </a:spcBef>
            </a:pPr>
            <a:r>
              <a:rPr lang="pt-BR" dirty="0">
                <a:solidFill>
                  <a:srgbClr val="2D2E87"/>
                </a:solidFill>
              </a:rPr>
              <a:t>WS Online 02/fev.</a:t>
            </a:r>
          </a:p>
        </p:txBody>
      </p:sp>
    </p:spTree>
    <p:extLst>
      <p:ext uri="{BB962C8B-B14F-4D97-AF65-F5344CB8AC3E}">
        <p14:creationId xmlns:p14="http://schemas.microsoft.com/office/powerpoint/2010/main" val="30271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7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557964" y="470730"/>
            <a:ext cx="9061431" cy="485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Meta-análise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67483B5-2E5E-C2C7-EEA9-624151B5835D}"/>
              </a:ext>
            </a:extLst>
          </p:cNvPr>
          <p:cNvSpPr txBox="1"/>
          <p:nvPr/>
        </p:nvSpPr>
        <p:spPr>
          <a:xfrm>
            <a:off x="557964" y="1202589"/>
            <a:ext cx="1107607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135 proposições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Retirada das duplicatas e sombreamentos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Necessidade de agrupamento ou desdobramento de proposições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Transversalidade de algumas proposições (pertinência em dois ou mais temas)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Definição de 05 novos agrupamentos das proposições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Classificação a lista final de proposições por tema quanto a:</a:t>
            </a:r>
          </a:p>
          <a:p>
            <a:pPr marL="885825" indent="-342900" defTabSz="7143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sz="2000" dirty="0"/>
              <a:t>      Importância estratégica – alta, média, baixa e </a:t>
            </a:r>
          </a:p>
          <a:p>
            <a:pPr marL="885825" indent="-342900" defTabSz="7143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sz="2000" dirty="0"/>
              <a:t>      Grau de esforço – alto, médio, baixo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Representação gráfica das proposições classificadas por tema/agente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2738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1255-605D-A5D0-404C-A148997B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t-BR" sz="4500" dirty="0">
                <a:solidFill>
                  <a:schemeClr val="bg2"/>
                </a:solidFill>
              </a:rPr>
              <a:t> 2. Proposições de mudanças no PEE</a:t>
            </a:r>
          </a:p>
        </p:txBody>
      </p:sp>
    </p:spTree>
    <p:extLst>
      <p:ext uri="{BB962C8B-B14F-4D97-AF65-F5344CB8AC3E}">
        <p14:creationId xmlns:p14="http://schemas.microsoft.com/office/powerpoint/2010/main" val="179516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E38D23DD-D665-4675-B444-3E325F37B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3" y="416582"/>
            <a:ext cx="2104273" cy="404232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BD92405-6647-4845-A53B-6BF865F86824}"/>
              </a:ext>
            </a:extLst>
          </p:cNvPr>
          <p:cNvGrpSpPr/>
          <p:nvPr/>
        </p:nvGrpSpPr>
        <p:grpSpPr>
          <a:xfrm>
            <a:off x="11752775" y="6387269"/>
            <a:ext cx="319265" cy="442976"/>
            <a:chOff x="15660769" y="690362"/>
            <a:chExt cx="638530" cy="88595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FF1043D-4D7B-450E-83C0-E053DB7ECDDC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18" name="Slide Number Placeholder 5">
              <a:extLst>
                <a:ext uri="{FF2B5EF4-FFF2-40B4-BE49-F238E27FC236}">
                  <a16:creationId xmlns:a16="http://schemas.microsoft.com/office/drawing/2014/main" id="{B4B54890-0017-440D-AE79-252F29DBE78C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45720" tIns="22860" rIns="45720" bIns="2286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228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9</a:t>
              </a:fld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31" name="Espaço Reservado para Conteúdo 1">
            <a:extLst>
              <a:ext uri="{FF2B5EF4-FFF2-40B4-BE49-F238E27FC236}">
                <a16:creationId xmlns:a16="http://schemas.microsoft.com/office/drawing/2014/main" id="{732EB27C-35EB-4F9D-ABBB-A7A77C1B2FBC}"/>
              </a:ext>
            </a:extLst>
          </p:cNvPr>
          <p:cNvSpPr txBox="1">
            <a:spLocks/>
          </p:cNvSpPr>
          <p:nvPr/>
        </p:nvSpPr>
        <p:spPr>
          <a:xfrm>
            <a:off x="683579" y="955850"/>
            <a:ext cx="10408105" cy="5431419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lnSpc>
                <a:spcPct val="124000"/>
              </a:lnSpc>
              <a:buClr>
                <a:srgbClr val="92D050"/>
              </a:buClr>
              <a:buSzPct val="100000"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2D2E87"/>
              </a:solidFill>
              <a:effectLst/>
              <a:uLnTx/>
              <a:uFillTx/>
              <a:latin typeface="Clear Sans" panose="020B0503030202020304" pitchFamily="34" charset="0"/>
              <a:ea typeface="+mn-ea"/>
              <a:cs typeface="+mn-cs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C5D9015-BE59-3233-5398-56262917042B}"/>
              </a:ext>
            </a:extLst>
          </p:cNvPr>
          <p:cNvSpPr txBox="1">
            <a:spLocks/>
          </p:cNvSpPr>
          <p:nvPr/>
        </p:nvSpPr>
        <p:spPr>
          <a:xfrm>
            <a:off x="244354" y="498679"/>
            <a:ext cx="9061431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Consolidação das proposições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A5908A-E18A-87AE-2265-47017A36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256" y="820814"/>
            <a:ext cx="1336144" cy="903308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2DA2A82-2287-83B2-958E-B09931DEA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95751"/>
              </p:ext>
            </p:extLst>
          </p:nvPr>
        </p:nvGraphicFramePr>
        <p:xfrm>
          <a:off x="244354" y="2128354"/>
          <a:ext cx="11484584" cy="2747571"/>
        </p:xfrm>
        <a:graphic>
          <a:graphicData uri="http://schemas.openxmlformats.org/drawingml/2006/table">
            <a:tbl>
              <a:tblPr firstRow="1" firstCol="1" bandRow="1"/>
              <a:tblGrid>
                <a:gridCol w="7554127">
                  <a:extLst>
                    <a:ext uri="{9D8B030D-6E8A-4147-A177-3AD203B41FA5}">
                      <a16:colId xmlns:a16="http://schemas.microsoft.com/office/drawing/2014/main" val="2109408424"/>
                    </a:ext>
                  </a:extLst>
                </a:gridCol>
                <a:gridCol w="3930457">
                  <a:extLst>
                    <a:ext uri="{9D8B030D-6E8A-4147-A177-3AD203B41FA5}">
                      <a16:colId xmlns:a16="http://schemas.microsoft.com/office/drawing/2014/main" val="3465384133"/>
                    </a:ext>
                  </a:extLst>
                </a:gridCol>
              </a:tblGrid>
              <a:tr h="601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Agrupamento de proposições após meta-análise</a:t>
                      </a:r>
                      <a:endParaRPr lang="pt-BR" sz="18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proposições</a:t>
                      </a:r>
                      <a:endParaRPr lang="pt-BR" sz="18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026251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1 - Adequações no PROPEE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368938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2 - Adequações nas </a:t>
                      </a:r>
                      <a:r>
                        <a:rPr lang="pt-BR" sz="18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CPPs</a:t>
                      </a:r>
                      <a:endParaRPr lang="pt-BR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149581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Garantia financeira e fontes de financiamento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024643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4 - Divulgação do PEE e capacitação de recursos humanos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826266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5 - Aspectos de gestão relacionados ao PEE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002758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1143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027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8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PotencializEE">
      <a:dk1>
        <a:srgbClr val="2D2D87"/>
      </a:dk1>
      <a:lt1>
        <a:srgbClr val="94D4EE"/>
      </a:lt1>
      <a:dk2>
        <a:srgbClr val="65B32E"/>
      </a:dk2>
      <a:lt2>
        <a:srgbClr val="FFFFFF"/>
      </a:lt2>
      <a:accent1>
        <a:srgbClr val="94D4EE"/>
      </a:accent1>
      <a:accent2>
        <a:srgbClr val="F39325"/>
      </a:accent2>
      <a:accent3>
        <a:srgbClr val="2D2D87"/>
      </a:accent3>
      <a:accent4>
        <a:srgbClr val="94D4EE"/>
      </a:accent4>
      <a:accent5>
        <a:srgbClr val="65B32E"/>
      </a:accent5>
      <a:accent6>
        <a:srgbClr val="F39325"/>
      </a:accent6>
      <a:hlink>
        <a:srgbClr val="FFFFFF"/>
      </a:hlink>
      <a:folHlink>
        <a:srgbClr val="000000"/>
      </a:folHlink>
    </a:clrScheme>
    <a:fontScheme name="PotencializEE">
      <a:majorFont>
        <a:latin typeface="Clear Sans"/>
        <a:ea typeface=""/>
        <a:cs typeface=""/>
      </a:majorFont>
      <a:minorFont>
        <a:latin typeface="Clear Sans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PotencializEE">
      <a:dk1>
        <a:srgbClr val="2D2D87"/>
      </a:dk1>
      <a:lt1>
        <a:srgbClr val="94D4EE"/>
      </a:lt1>
      <a:dk2>
        <a:srgbClr val="65B32E"/>
      </a:dk2>
      <a:lt2>
        <a:srgbClr val="FFFFFF"/>
      </a:lt2>
      <a:accent1>
        <a:srgbClr val="94D4EE"/>
      </a:accent1>
      <a:accent2>
        <a:srgbClr val="F39325"/>
      </a:accent2>
      <a:accent3>
        <a:srgbClr val="2D2D87"/>
      </a:accent3>
      <a:accent4>
        <a:srgbClr val="94D4EE"/>
      </a:accent4>
      <a:accent5>
        <a:srgbClr val="65B32E"/>
      </a:accent5>
      <a:accent6>
        <a:srgbClr val="F39325"/>
      </a:accent6>
      <a:hlink>
        <a:srgbClr val="FFFFFF"/>
      </a:hlink>
      <a:folHlink>
        <a:srgbClr val="000000"/>
      </a:folHlink>
    </a:clrScheme>
    <a:fontScheme name="PotencializEE">
      <a:majorFont>
        <a:latin typeface="Clear Sans"/>
        <a:ea typeface=""/>
        <a:cs typeface=""/>
      </a:majorFont>
      <a:minorFont>
        <a:latin typeface="Clea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22abe2-d1e6-4740-9427-7259aa0ddd02">
      <Terms xmlns="http://schemas.microsoft.com/office/infopath/2007/PartnerControls"/>
    </lcf76f155ced4ddcb4097134ff3c332f>
    <TaxCatchAll xmlns="902802d3-d969-4239-88bc-4e03936ef3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4A2BE7320746469627AA230FACC3ED" ma:contentTypeVersion="17" ma:contentTypeDescription="Ein neues Dokument erstellen." ma:contentTypeScope="" ma:versionID="4a006bc057538f9754a6b5166acfbca0">
  <xsd:schema xmlns:xsd="http://www.w3.org/2001/XMLSchema" xmlns:xs="http://www.w3.org/2001/XMLSchema" xmlns:p="http://schemas.microsoft.com/office/2006/metadata/properties" xmlns:ns2="5122abe2-d1e6-4740-9427-7259aa0ddd02" xmlns:ns3="902802d3-d969-4239-88bc-4e03936ef312" targetNamespace="http://schemas.microsoft.com/office/2006/metadata/properties" ma:root="true" ma:fieldsID="a8daddc74b4e18fc1b6c0672e1ff51ff" ns2:_="" ns3:_="">
    <xsd:import namespace="5122abe2-d1e6-4740-9427-7259aa0ddd02"/>
    <xsd:import namespace="902802d3-d969-4239-88bc-4e03936ef3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2abe2-d1e6-4740-9427-7259aa0ddd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802d3-d969-4239-88bc-4e03936ef3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989a2e-458c-4f3b-afb4-814c2bf631cd}" ma:internalName="TaxCatchAll" ma:showField="CatchAllData" ma:web="902802d3-d969-4239-88bc-4e03936ef3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3EB71A-A03F-4715-A2EB-2241EB8549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9810F6-170F-44FC-B145-98CC6803274A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902802d3-d969-4239-88bc-4e03936ef312"/>
    <ds:schemaRef ds:uri="5122abe2-d1e6-4740-9427-7259aa0ddd0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4B17EE-F87F-4C25-B498-258ACC6E41E2}">
  <ds:schemaRefs>
    <ds:schemaRef ds:uri="5122abe2-d1e6-4740-9427-7259aa0ddd02"/>
    <ds:schemaRef ds:uri="902802d3-d969-4239-88bc-4e03936ef3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7429</TotalTime>
  <Words>2728</Words>
  <Application>Microsoft Office PowerPoint</Application>
  <PresentationFormat>Widescreen</PresentationFormat>
  <Paragraphs>470</Paragraphs>
  <Slides>26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Wingdings</vt:lpstr>
      <vt:lpstr>Courier New</vt:lpstr>
      <vt:lpstr>Clear Sans</vt:lpstr>
      <vt:lpstr>Arial</vt:lpstr>
      <vt:lpstr>Calibri</vt:lpstr>
      <vt:lpstr>1_Tema do Office</vt:lpstr>
      <vt:lpstr>2_Tema do Office</vt:lpstr>
      <vt:lpstr>Apresentação do PowerPoint</vt:lpstr>
      <vt:lpstr>Apresentação do PowerPoint</vt:lpstr>
      <vt:lpstr> 1. Aspectos metodológicos </vt:lpstr>
      <vt:lpstr>Apresentação do PowerPoint</vt:lpstr>
      <vt:lpstr>Apresentação do PowerPoint</vt:lpstr>
      <vt:lpstr>Apresentação do PowerPoint</vt:lpstr>
      <vt:lpstr>Apresentação do PowerPoint</vt:lpstr>
      <vt:lpstr> 2. Proposições de mudanças no PEE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3. Cenários de economia de energia elétrica e impactos possíveis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4. Plano de ação proposto 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Giovanna Matsumoto França</dc:creator>
  <cp:keywords/>
  <dc:description>Designed by bluemedia.com.br - Sammy W. Oliveira (11) 98569-3906</dc:description>
  <cp:lastModifiedBy>Schiewe, Marco GIZ BR</cp:lastModifiedBy>
  <cp:revision>297</cp:revision>
  <dcterms:created xsi:type="dcterms:W3CDTF">2020-09-10T17:49:27Z</dcterms:created>
  <dcterms:modified xsi:type="dcterms:W3CDTF">2023-11-20T20:13:36Z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0x010100804A2BE7320746469627AA230FACC3ED</vt:lpwstr>
  </property>
  <property fmtid="{D5CDD505-2E9C-101B-9397-08002B2CF9AE}" pid="3" name="MediaServiceImageTags">
    <vt:lpwstr/>
  </property>
</Properties>
</file>