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2" r:id="rId4"/>
    <p:sldMasterId id="2147483689" r:id="rId5"/>
  </p:sldMasterIdLst>
  <p:notesMasterIdLst>
    <p:notesMasterId r:id="rId36"/>
  </p:notesMasterIdLst>
  <p:sldIdLst>
    <p:sldId id="11060" r:id="rId6"/>
    <p:sldId id="11075" r:id="rId7"/>
    <p:sldId id="11249" r:id="rId8"/>
    <p:sldId id="11063" r:id="rId9"/>
    <p:sldId id="11286" r:id="rId10"/>
    <p:sldId id="11294" r:id="rId11"/>
    <p:sldId id="11292" r:id="rId12"/>
    <p:sldId id="11356" r:id="rId13"/>
    <p:sldId id="11276" r:id="rId14"/>
    <p:sldId id="11287" r:id="rId15"/>
    <p:sldId id="11288" r:id="rId16"/>
    <p:sldId id="11295" r:id="rId17"/>
    <p:sldId id="11277" r:id="rId18"/>
    <p:sldId id="11293" r:id="rId19"/>
    <p:sldId id="11316" r:id="rId20"/>
    <p:sldId id="11315" r:id="rId21"/>
    <p:sldId id="11314" r:id="rId22"/>
    <p:sldId id="11318" r:id="rId23"/>
    <p:sldId id="11319" r:id="rId24"/>
    <p:sldId id="11320" r:id="rId25"/>
    <p:sldId id="11264" r:id="rId26"/>
    <p:sldId id="11279" r:id="rId27"/>
    <p:sldId id="11290" r:id="rId28"/>
    <p:sldId id="11280" r:id="rId29"/>
    <p:sldId id="11317" r:id="rId30"/>
    <p:sldId id="11308" r:id="rId31"/>
    <p:sldId id="11321" r:id="rId32"/>
    <p:sldId id="11322" r:id="rId33"/>
    <p:sldId id="11323" r:id="rId34"/>
    <p:sldId id="11355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lear Sans" panose="020B0604020202020204" charset="0"/>
      <p:regular r:id="rId41"/>
      <p:bold r:id="rId42"/>
      <p:italic r:id="rId43"/>
      <p:boldItalic r:id="rId4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04A21E-F0CE-67E6-00A9-559314B92DD9}" name="Samuel Moreira Duarte Santos" initials="SS" userId="S::samuel.m.santos@eletrobras.com::d2a37448-1ddf-4ace-9258-0ff729b27ea5" providerId="AD"/>
  <p188:author id="{EB1FF07F-FA96-FBF3-B429-221350E0D151}" name="Schiewe, Marco GIZ BR" initials="SMGB" userId="S::marco.schiewe@giz.de::f5c0eeb5-c988-45f0-a65a-2bbaa259f9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Gomes" initials="SG" lastIdx="2" clrIdx="0">
    <p:extLst>
      <p:ext uri="{19B8F6BF-5375-455C-9EA6-DF929625EA0E}">
        <p15:presenceInfo xmlns:p15="http://schemas.microsoft.com/office/powerpoint/2012/main" userId="c27e6386c549bc2d" providerId="Windows Live"/>
      </p:ext>
    </p:extLst>
  </p:cmAuthor>
  <p:cmAuthor id="2" name="Roberta dos Santos Brum" initials="RdSB" lastIdx="1" clrIdx="1">
    <p:extLst>
      <p:ext uri="{19B8F6BF-5375-455C-9EA6-DF929625EA0E}">
        <p15:presenceInfo xmlns:p15="http://schemas.microsoft.com/office/powerpoint/2012/main" userId="S::roberta.brum@desenvolvesp.com.br::a52ba89e-6ed2-418e-9166-2a662e10030d" providerId="AD"/>
      </p:ext>
    </p:extLst>
  </p:cmAuthor>
  <p:cmAuthor id="3" name="Lubi, Luiz GIZ BR" initials="LLGB" lastIdx="2" clrIdx="2">
    <p:extLst>
      <p:ext uri="{19B8F6BF-5375-455C-9EA6-DF929625EA0E}">
        <p15:presenceInfo xmlns:p15="http://schemas.microsoft.com/office/powerpoint/2012/main" userId="S::luiz.lubi@giz.de::369596f3-2664-4644-9e46-0de2df22f1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4EE"/>
    <a:srgbClr val="002060"/>
    <a:srgbClr val="2D2D87"/>
    <a:srgbClr val="A1DC77"/>
    <a:srgbClr val="000000"/>
    <a:srgbClr val="F1F1F1"/>
    <a:srgbClr val="00589C"/>
    <a:srgbClr val="2AA955"/>
    <a:srgbClr val="1BB94F"/>
    <a:srgbClr val="00A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406D6-A699-460D-AEBB-F895D1D2E799}" v="5" dt="2023-11-20T20:15:30.141"/>
    <p1510:client id="{7B280C62-433B-4BC9-9DEA-E5565A15CEEC}" v="44" dt="2023-11-20T15:30:24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451" autoAdjust="0"/>
  </p:normalViewPr>
  <p:slideViewPr>
    <p:cSldViewPr snapToGrid="0">
      <p:cViewPr varScale="1">
        <p:scale>
          <a:sx n="102" d="100"/>
          <a:sy n="102" d="100"/>
        </p:scale>
        <p:origin x="150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ana, Larissa GIZ BR" userId="f0f4b5d5-3d61-47b5-932c-cf4edb4c1391" providerId="ADAL" clId="{7B280C62-433B-4BC9-9DEA-E5565A15CEEC}"/>
    <pc:docChg chg="undo custSel addSld delSld modSld">
      <pc:chgData name="Viana, Larissa GIZ BR" userId="f0f4b5d5-3d61-47b5-932c-cf4edb4c1391" providerId="ADAL" clId="{7B280C62-433B-4BC9-9DEA-E5565A15CEEC}" dt="2023-11-20T15:31:27.219" v="549" actId="2710"/>
      <pc:docMkLst>
        <pc:docMk/>
      </pc:docMkLst>
      <pc:sldChg chg="addSp delSp modSp mod delAnim">
        <pc:chgData name="Viana, Larissa GIZ BR" userId="f0f4b5d5-3d61-47b5-932c-cf4edb4c1391" providerId="ADAL" clId="{7B280C62-433B-4BC9-9DEA-E5565A15CEEC}" dt="2023-11-20T14:40:31.346" v="100" actId="1038"/>
        <pc:sldMkLst>
          <pc:docMk/>
          <pc:sldMk cId="3129200266" sldId="11063"/>
        </pc:sldMkLst>
        <pc:spChg chg="del mod topLvl">
          <ac:chgData name="Viana, Larissa GIZ BR" userId="f0f4b5d5-3d61-47b5-932c-cf4edb4c1391" providerId="ADAL" clId="{7B280C62-433B-4BC9-9DEA-E5565A15CEEC}" dt="2023-11-20T14:38:21.782" v="34" actId="478"/>
          <ac:spMkLst>
            <pc:docMk/>
            <pc:sldMk cId="3129200266" sldId="11063"/>
            <ac:spMk id="10" creationId="{6B3AB253-4BDC-1757-1B37-3B1415B3A6D6}"/>
          </ac:spMkLst>
        </pc:spChg>
        <pc:spChg chg="mod">
          <ac:chgData name="Viana, Larissa GIZ BR" userId="f0f4b5d5-3d61-47b5-932c-cf4edb4c1391" providerId="ADAL" clId="{7B280C62-433B-4BC9-9DEA-E5565A15CEEC}" dt="2023-11-20T14:36:47.562" v="22" actId="206"/>
          <ac:spMkLst>
            <pc:docMk/>
            <pc:sldMk cId="3129200266" sldId="11063"/>
            <ac:spMk id="12" creationId="{990F8222-F291-E295-912C-A7D5F3238740}"/>
          </ac:spMkLst>
        </pc:spChg>
        <pc:spChg chg="mod">
          <ac:chgData name="Viana, Larissa GIZ BR" userId="f0f4b5d5-3d61-47b5-932c-cf4edb4c1391" providerId="ADAL" clId="{7B280C62-433B-4BC9-9DEA-E5565A15CEEC}" dt="2023-11-20T14:36:47.562" v="22" actId="206"/>
          <ac:spMkLst>
            <pc:docMk/>
            <pc:sldMk cId="3129200266" sldId="11063"/>
            <ac:spMk id="13" creationId="{819367B9-AC34-88BD-AE52-DA7114B8DE27}"/>
          </ac:spMkLst>
        </pc:spChg>
        <pc:spChg chg="mod">
          <ac:chgData name="Viana, Larissa GIZ BR" userId="f0f4b5d5-3d61-47b5-932c-cf4edb4c1391" providerId="ADAL" clId="{7B280C62-433B-4BC9-9DEA-E5565A15CEEC}" dt="2023-11-20T14:35:46.258" v="11" actId="14100"/>
          <ac:spMkLst>
            <pc:docMk/>
            <pc:sldMk cId="3129200266" sldId="11063"/>
            <ac:spMk id="19" creationId="{EACFFBB2-2A1C-DCA6-9B07-922C7DFD50F5}"/>
          </ac:spMkLst>
        </pc:spChg>
        <pc:spChg chg="mod">
          <ac:chgData name="Viana, Larissa GIZ BR" userId="f0f4b5d5-3d61-47b5-932c-cf4edb4c1391" providerId="ADAL" clId="{7B280C62-433B-4BC9-9DEA-E5565A15CEEC}" dt="2023-11-20T14:40:31.346" v="100" actId="1038"/>
          <ac:spMkLst>
            <pc:docMk/>
            <pc:sldMk cId="3129200266" sldId="11063"/>
            <ac:spMk id="23" creationId="{1B9726EE-E53C-D695-857F-E00478A545C6}"/>
          </ac:spMkLst>
        </pc:spChg>
        <pc:spChg chg="mod">
          <ac:chgData name="Viana, Larissa GIZ BR" userId="f0f4b5d5-3d61-47b5-932c-cf4edb4c1391" providerId="ADAL" clId="{7B280C62-433B-4BC9-9DEA-E5565A15CEEC}" dt="2023-11-20T14:39:51.499" v="89" actId="2085"/>
          <ac:spMkLst>
            <pc:docMk/>
            <pc:sldMk cId="3129200266" sldId="11063"/>
            <ac:spMk id="26" creationId="{7DD4CE99-8631-671C-3BC4-0C8A97C02931}"/>
          </ac:spMkLst>
        </pc:spChg>
        <pc:spChg chg="mod">
          <ac:chgData name="Viana, Larissa GIZ BR" userId="f0f4b5d5-3d61-47b5-932c-cf4edb4c1391" providerId="ADAL" clId="{7B280C62-433B-4BC9-9DEA-E5565A15CEEC}" dt="2023-11-20T14:39:48.538" v="88" actId="2085"/>
          <ac:spMkLst>
            <pc:docMk/>
            <pc:sldMk cId="3129200266" sldId="11063"/>
            <ac:spMk id="27" creationId="{78B112F5-2229-AC8C-516D-D1763BEF6272}"/>
          </ac:spMkLst>
        </pc:spChg>
        <pc:spChg chg="mod">
          <ac:chgData name="Viana, Larissa GIZ BR" userId="f0f4b5d5-3d61-47b5-932c-cf4edb4c1391" providerId="ADAL" clId="{7B280C62-433B-4BC9-9DEA-E5565A15CEEC}" dt="2023-11-20T14:39:38.161" v="85" actId="207"/>
          <ac:spMkLst>
            <pc:docMk/>
            <pc:sldMk cId="3129200266" sldId="11063"/>
            <ac:spMk id="28" creationId="{C53B9298-CC4C-38C3-9BAA-447832BD1F04}"/>
          </ac:spMkLst>
        </pc:spChg>
        <pc:spChg chg="mod">
          <ac:chgData name="Viana, Larissa GIZ BR" userId="f0f4b5d5-3d61-47b5-932c-cf4edb4c1391" providerId="ADAL" clId="{7B280C62-433B-4BC9-9DEA-E5565A15CEEC}" dt="2023-11-20T14:39:42.352" v="86" actId="2085"/>
          <ac:spMkLst>
            <pc:docMk/>
            <pc:sldMk cId="3129200266" sldId="11063"/>
            <ac:spMk id="29" creationId="{500FF9B2-F323-3B24-C9FE-28806EA6EFEF}"/>
          </ac:spMkLst>
        </pc:spChg>
        <pc:spChg chg="mod">
          <ac:chgData name="Viana, Larissa GIZ BR" userId="f0f4b5d5-3d61-47b5-932c-cf4edb4c1391" providerId="ADAL" clId="{7B280C62-433B-4BC9-9DEA-E5565A15CEEC}" dt="2023-11-20T14:39:45.951" v="87" actId="2085"/>
          <ac:spMkLst>
            <pc:docMk/>
            <pc:sldMk cId="3129200266" sldId="11063"/>
            <ac:spMk id="30" creationId="{F4E1CA88-8041-D3D4-042B-BF442E893982}"/>
          </ac:spMkLst>
        </pc:spChg>
        <pc:spChg chg="add mod">
          <ac:chgData name="Viana, Larissa GIZ BR" userId="f0f4b5d5-3d61-47b5-932c-cf4edb4c1391" providerId="ADAL" clId="{7B280C62-433B-4BC9-9DEA-E5565A15CEEC}" dt="2023-11-20T14:38:55.670" v="73" actId="14100"/>
          <ac:spMkLst>
            <pc:docMk/>
            <pc:sldMk cId="3129200266" sldId="11063"/>
            <ac:spMk id="32" creationId="{479177F5-5161-2D9A-6458-5FD351CC2225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35" creationId="{EE175072-90D7-2084-704D-CE188DF91723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36" creationId="{90D07A41-D3ED-7104-81F1-8A91513445E7}"/>
          </ac:spMkLst>
        </pc:spChg>
        <pc:spChg chg="mod">
          <ac:chgData name="Viana, Larissa GIZ BR" userId="f0f4b5d5-3d61-47b5-932c-cf4edb4c1391" providerId="ADAL" clId="{7B280C62-433B-4BC9-9DEA-E5565A15CEEC}" dt="2023-11-20T14:39:16.277" v="78" actId="693"/>
          <ac:spMkLst>
            <pc:docMk/>
            <pc:sldMk cId="3129200266" sldId="11063"/>
            <ac:spMk id="37" creationId="{3BD6B428-0C60-84D0-371E-570226FCD5D0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38" creationId="{D815BC01-FCBD-59A4-A70E-C93B4A19C45B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39" creationId="{B605BB85-1B56-146A-2620-AE8168369E1C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40" creationId="{A1686FA3-B59C-4F8E-6808-08717D35F27B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42" creationId="{2D6AAC47-2D60-4638-788D-A88ED608A9C0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43" creationId="{2FAAA31F-B449-8AD2-4C5F-655D629A147A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44" creationId="{EA36C2F1-FCD0-1705-3311-EA0DD5196995}"/>
          </ac:spMkLst>
        </pc:spChg>
        <pc:spChg chg="mod">
          <ac:chgData name="Viana, Larissa GIZ BR" userId="f0f4b5d5-3d61-47b5-932c-cf4edb4c1391" providerId="ADAL" clId="{7B280C62-433B-4BC9-9DEA-E5565A15CEEC}" dt="2023-11-20T14:38:43.657" v="52" actId="1035"/>
          <ac:spMkLst>
            <pc:docMk/>
            <pc:sldMk cId="3129200266" sldId="11063"/>
            <ac:spMk id="45" creationId="{F88EDB53-C9C4-9B42-B336-8D187B4A8DAE}"/>
          </ac:spMkLst>
        </pc:spChg>
        <pc:grpChg chg="del mod">
          <ac:chgData name="Viana, Larissa GIZ BR" userId="f0f4b5d5-3d61-47b5-932c-cf4edb4c1391" providerId="ADAL" clId="{7B280C62-433B-4BC9-9DEA-E5565A15CEEC}" dt="2023-11-20T14:38:21.782" v="34" actId="478"/>
          <ac:grpSpMkLst>
            <pc:docMk/>
            <pc:sldMk cId="3129200266" sldId="11063"/>
            <ac:grpSpMk id="8" creationId="{B1CD5DE4-B466-D776-F775-9F2F1BF1A46D}"/>
          </ac:grpSpMkLst>
        </pc:grpChg>
        <pc:grpChg chg="mod topLvl">
          <ac:chgData name="Viana, Larissa GIZ BR" userId="f0f4b5d5-3d61-47b5-932c-cf4edb4c1391" providerId="ADAL" clId="{7B280C62-433B-4BC9-9DEA-E5565A15CEEC}" dt="2023-11-20T14:40:00.383" v="91" actId="1076"/>
          <ac:grpSpMkLst>
            <pc:docMk/>
            <pc:sldMk cId="3129200266" sldId="11063"/>
            <ac:grpSpMk id="11" creationId="{CA73EEC6-A2DB-1265-8254-B65CA43ADF31}"/>
          </ac:grpSpMkLst>
        </pc:grpChg>
        <pc:grpChg chg="mod">
          <ac:chgData name="Viana, Larissa GIZ BR" userId="f0f4b5d5-3d61-47b5-932c-cf4edb4c1391" providerId="ADAL" clId="{7B280C62-433B-4BC9-9DEA-E5565A15CEEC}" dt="2023-11-20T14:38:50.439" v="72" actId="1035"/>
          <ac:grpSpMkLst>
            <pc:docMk/>
            <pc:sldMk cId="3129200266" sldId="11063"/>
            <ac:grpSpMk id="14" creationId="{4A0863DD-5D62-3906-1637-B900D8EB7BCF}"/>
          </ac:grpSpMkLst>
        </pc:grpChg>
        <pc:grpChg chg="mod">
          <ac:chgData name="Viana, Larissa GIZ BR" userId="f0f4b5d5-3d61-47b5-932c-cf4edb4c1391" providerId="ADAL" clId="{7B280C62-433B-4BC9-9DEA-E5565A15CEEC}" dt="2023-11-20T14:39:34.100" v="84" actId="207"/>
          <ac:grpSpMkLst>
            <pc:docMk/>
            <pc:sldMk cId="3129200266" sldId="11063"/>
            <ac:grpSpMk id="24" creationId="{355D1494-2132-263F-D11A-8DCB3666CA8A}"/>
          </ac:grpSpMkLst>
        </pc:grpChg>
        <pc:grpChg chg="mod">
          <ac:chgData name="Viana, Larissa GIZ BR" userId="f0f4b5d5-3d61-47b5-932c-cf4edb4c1391" providerId="ADAL" clId="{7B280C62-433B-4BC9-9DEA-E5565A15CEEC}" dt="2023-11-20T14:39:34.100" v="84" actId="207"/>
          <ac:grpSpMkLst>
            <pc:docMk/>
            <pc:sldMk cId="3129200266" sldId="11063"/>
            <ac:grpSpMk id="25" creationId="{1174F3DB-4E47-034B-4750-3534536105C6}"/>
          </ac:grpSpMkLst>
        </pc:grpChg>
        <pc:grpChg chg="mod">
          <ac:chgData name="Viana, Larissa GIZ BR" userId="f0f4b5d5-3d61-47b5-932c-cf4edb4c1391" providerId="ADAL" clId="{7B280C62-433B-4BC9-9DEA-E5565A15CEEC}" dt="2023-11-20T14:38:43.657" v="52" actId="1035"/>
          <ac:grpSpMkLst>
            <pc:docMk/>
            <pc:sldMk cId="3129200266" sldId="11063"/>
            <ac:grpSpMk id="33" creationId="{C063726E-B503-080D-7692-9D11114D6A5C}"/>
          </ac:grpSpMkLst>
        </pc:grpChg>
        <pc:grpChg chg="mod">
          <ac:chgData name="Viana, Larissa GIZ BR" userId="f0f4b5d5-3d61-47b5-932c-cf4edb4c1391" providerId="ADAL" clId="{7B280C62-433B-4BC9-9DEA-E5565A15CEEC}" dt="2023-11-20T14:38:43.657" v="52" actId="1035"/>
          <ac:grpSpMkLst>
            <pc:docMk/>
            <pc:sldMk cId="3129200266" sldId="11063"/>
            <ac:grpSpMk id="34" creationId="{10226B1D-8712-842B-2FC6-CBEFF12E80A2}"/>
          </ac:grpSpMkLst>
        </pc:grpChg>
        <pc:picChg chg="mod">
          <ac:chgData name="Viana, Larissa GIZ BR" userId="f0f4b5d5-3d61-47b5-932c-cf4edb4c1391" providerId="ADAL" clId="{7B280C62-433B-4BC9-9DEA-E5565A15CEEC}" dt="2023-11-20T14:38:43.657" v="52" actId="1035"/>
          <ac:picMkLst>
            <pc:docMk/>
            <pc:sldMk cId="3129200266" sldId="11063"/>
            <ac:picMk id="41" creationId="{171543BB-CD54-C230-EF85-A016F1A88C5A}"/>
          </ac:picMkLst>
        </pc:picChg>
      </pc:sldChg>
      <pc:sldChg chg="delSp modSp mod setBg">
        <pc:chgData name="Viana, Larissa GIZ BR" userId="f0f4b5d5-3d61-47b5-932c-cf4edb4c1391" providerId="ADAL" clId="{7B280C62-433B-4BC9-9DEA-E5565A15CEEC}" dt="2023-11-20T15:29:27.542" v="531"/>
        <pc:sldMkLst>
          <pc:docMk/>
          <pc:sldMk cId="1316196769" sldId="11249"/>
        </pc:sldMkLst>
        <pc:picChg chg="del mod">
          <ac:chgData name="Viana, Larissa GIZ BR" userId="f0f4b5d5-3d61-47b5-932c-cf4edb4c1391" providerId="ADAL" clId="{7B280C62-433B-4BC9-9DEA-E5565A15CEEC}" dt="2023-11-20T15:29:02.324" v="529" actId="478"/>
          <ac:picMkLst>
            <pc:docMk/>
            <pc:sldMk cId="1316196769" sldId="11249"/>
            <ac:picMk id="5" creationId="{E2D8E432-2F68-F50D-E247-AD5DBD6996AC}"/>
          </ac:picMkLst>
        </pc:picChg>
      </pc:sldChg>
      <pc:sldChg chg="delSp mod setBg">
        <pc:chgData name="Viana, Larissa GIZ BR" userId="f0f4b5d5-3d61-47b5-932c-cf4edb4c1391" providerId="ADAL" clId="{7B280C62-433B-4BC9-9DEA-E5565A15CEEC}" dt="2023-11-20T15:30:13.857" v="541" actId="478"/>
        <pc:sldMkLst>
          <pc:docMk/>
          <pc:sldMk cId="1816073518" sldId="11264"/>
        </pc:sldMkLst>
        <pc:picChg chg="del">
          <ac:chgData name="Viana, Larissa GIZ BR" userId="f0f4b5d5-3d61-47b5-932c-cf4edb4c1391" providerId="ADAL" clId="{7B280C62-433B-4BC9-9DEA-E5565A15CEEC}" dt="2023-11-20T15:30:13.857" v="541" actId="478"/>
          <ac:picMkLst>
            <pc:docMk/>
            <pc:sldMk cId="1816073518" sldId="11264"/>
            <ac:picMk id="5" creationId="{E2D8E432-2F68-F50D-E247-AD5DBD6996AC}"/>
          </ac:picMkLst>
        </pc:picChg>
      </pc:sldChg>
      <pc:sldChg chg="modSp mod">
        <pc:chgData name="Viana, Larissa GIZ BR" userId="f0f4b5d5-3d61-47b5-932c-cf4edb4c1391" providerId="ADAL" clId="{7B280C62-433B-4BC9-9DEA-E5565A15CEEC}" dt="2023-11-20T15:01:40.331" v="245" actId="207"/>
        <pc:sldMkLst>
          <pc:docMk/>
          <pc:sldMk cId="930242264" sldId="11279"/>
        </pc:sldMkLst>
        <pc:spChg chg="mod">
          <ac:chgData name="Viana, Larissa GIZ BR" userId="f0f4b5d5-3d61-47b5-932c-cf4edb4c1391" providerId="ADAL" clId="{7B280C62-433B-4BC9-9DEA-E5565A15CEEC}" dt="2023-11-20T14:53:14.097" v="191" actId="1076"/>
          <ac:spMkLst>
            <pc:docMk/>
            <pc:sldMk cId="930242264" sldId="11279"/>
            <ac:spMk id="3" creationId="{593ADEE4-5068-310C-22C5-5E48AA7AA934}"/>
          </ac:spMkLst>
        </pc:spChg>
        <pc:spChg chg="mod">
          <ac:chgData name="Viana, Larissa GIZ BR" userId="f0f4b5d5-3d61-47b5-932c-cf4edb4c1391" providerId="ADAL" clId="{7B280C62-433B-4BC9-9DEA-E5565A15CEEC}" dt="2023-11-20T14:53:04.206" v="189" actId="14100"/>
          <ac:spMkLst>
            <pc:docMk/>
            <pc:sldMk cId="930242264" sldId="11279"/>
            <ac:spMk id="4" creationId="{EC5D9015-BE59-3233-5398-56262917042B}"/>
          </ac:spMkLst>
        </pc:spChg>
        <pc:graphicFrameChg chg="mod modGraphic">
          <ac:chgData name="Viana, Larissa GIZ BR" userId="f0f4b5d5-3d61-47b5-932c-cf4edb4c1391" providerId="ADAL" clId="{7B280C62-433B-4BC9-9DEA-E5565A15CEEC}" dt="2023-11-20T15:01:40.331" v="245" actId="207"/>
          <ac:graphicFrameMkLst>
            <pc:docMk/>
            <pc:sldMk cId="930242264" sldId="11279"/>
            <ac:graphicFrameMk id="8" creationId="{536E6B8D-4A29-C8B7-27FF-0DE5E4568B98}"/>
          </ac:graphicFrameMkLst>
        </pc:graphicFrameChg>
      </pc:sldChg>
      <pc:sldChg chg="modSp mod">
        <pc:chgData name="Viana, Larissa GIZ BR" userId="f0f4b5d5-3d61-47b5-932c-cf4edb4c1391" providerId="ADAL" clId="{7B280C62-433B-4BC9-9DEA-E5565A15CEEC}" dt="2023-11-20T15:08:30.610" v="342" actId="1036"/>
        <pc:sldMkLst>
          <pc:docMk/>
          <pc:sldMk cId="2147048888" sldId="11280"/>
        </pc:sldMkLst>
        <pc:spChg chg="mod">
          <ac:chgData name="Viana, Larissa GIZ BR" userId="f0f4b5d5-3d61-47b5-932c-cf4edb4c1391" providerId="ADAL" clId="{7B280C62-433B-4BC9-9DEA-E5565A15CEEC}" dt="2023-11-20T15:08:23.809" v="299" actId="1036"/>
          <ac:spMkLst>
            <pc:docMk/>
            <pc:sldMk cId="2147048888" sldId="11280"/>
            <ac:spMk id="4" creationId="{EC5D9015-BE59-3233-5398-56262917042B}"/>
          </ac:spMkLst>
        </pc:spChg>
        <pc:spChg chg="mod">
          <ac:chgData name="Viana, Larissa GIZ BR" userId="f0f4b5d5-3d61-47b5-932c-cf4edb4c1391" providerId="ADAL" clId="{7B280C62-433B-4BC9-9DEA-E5565A15CEEC}" dt="2023-11-20T15:06:28.975" v="273" actId="1076"/>
          <ac:spMkLst>
            <pc:docMk/>
            <pc:sldMk cId="2147048888" sldId="11280"/>
            <ac:spMk id="5" creationId="{C7AE3FD3-084F-4380-9A28-BF1B12B48385}"/>
          </ac:spMkLst>
        </pc:spChg>
        <pc:spChg chg="mod">
          <ac:chgData name="Viana, Larissa GIZ BR" userId="f0f4b5d5-3d61-47b5-932c-cf4edb4c1391" providerId="ADAL" clId="{7B280C62-433B-4BC9-9DEA-E5565A15CEEC}" dt="2023-11-20T15:08:30.610" v="342" actId="1036"/>
          <ac:spMkLst>
            <pc:docMk/>
            <pc:sldMk cId="2147048888" sldId="11280"/>
            <ac:spMk id="15" creationId="{FB53B432-8055-9326-6CC0-55DC99FD4F0C}"/>
          </ac:spMkLst>
        </pc:spChg>
        <pc:graphicFrameChg chg="mod modGraphic">
          <ac:chgData name="Viana, Larissa GIZ BR" userId="f0f4b5d5-3d61-47b5-932c-cf4edb4c1391" providerId="ADAL" clId="{7B280C62-433B-4BC9-9DEA-E5565A15CEEC}" dt="2023-11-20T15:08:27.018" v="312" actId="1035"/>
          <ac:graphicFrameMkLst>
            <pc:docMk/>
            <pc:sldMk cId="2147048888" sldId="11280"/>
            <ac:graphicFrameMk id="10" creationId="{096F7C44-60B2-8CA7-2128-09F1BFF5A4A9}"/>
          </ac:graphicFrameMkLst>
        </pc:graphicFrameChg>
      </pc:sldChg>
      <pc:sldChg chg="modSp mod">
        <pc:chgData name="Viana, Larissa GIZ BR" userId="f0f4b5d5-3d61-47b5-932c-cf4edb4c1391" providerId="ADAL" clId="{7B280C62-433B-4BC9-9DEA-E5565A15CEEC}" dt="2023-11-20T14:46:24.780" v="153" actId="1076"/>
        <pc:sldMkLst>
          <pc:docMk/>
          <pc:sldMk cId="3684109599" sldId="11288"/>
        </pc:sldMkLst>
        <pc:picChg chg="mod">
          <ac:chgData name="Viana, Larissa GIZ BR" userId="f0f4b5d5-3d61-47b5-932c-cf4edb4c1391" providerId="ADAL" clId="{7B280C62-433B-4BC9-9DEA-E5565A15CEEC}" dt="2023-11-20T14:45:14.399" v="151" actId="1076"/>
          <ac:picMkLst>
            <pc:docMk/>
            <pc:sldMk cId="3684109599" sldId="11288"/>
            <ac:picMk id="3" creationId="{CEE00BA9-70B2-CA07-3AAA-6351DCF7C19D}"/>
          </ac:picMkLst>
        </pc:picChg>
        <pc:picChg chg="mod">
          <ac:chgData name="Viana, Larissa GIZ BR" userId="f0f4b5d5-3d61-47b5-932c-cf4edb4c1391" providerId="ADAL" clId="{7B280C62-433B-4BC9-9DEA-E5565A15CEEC}" dt="2023-11-20T14:46:24.780" v="153" actId="1076"/>
          <ac:picMkLst>
            <pc:docMk/>
            <pc:sldMk cId="3684109599" sldId="11288"/>
            <ac:picMk id="7" creationId="{6874F06F-7631-A43E-6E2C-6AB63ED6E524}"/>
          </ac:picMkLst>
        </pc:picChg>
      </pc:sldChg>
      <pc:sldChg chg="modSp mod">
        <pc:chgData name="Viana, Larissa GIZ BR" userId="f0f4b5d5-3d61-47b5-932c-cf4edb4c1391" providerId="ADAL" clId="{7B280C62-433B-4BC9-9DEA-E5565A15CEEC}" dt="2023-11-20T15:07:32.660" v="294" actId="1036"/>
        <pc:sldMkLst>
          <pc:docMk/>
          <pc:sldMk cId="2375560754" sldId="11290"/>
        </pc:sldMkLst>
        <pc:spChg chg="mod">
          <ac:chgData name="Viana, Larissa GIZ BR" userId="f0f4b5d5-3d61-47b5-932c-cf4edb4c1391" providerId="ADAL" clId="{7B280C62-433B-4BC9-9DEA-E5565A15CEEC}" dt="2023-11-20T15:07:32.660" v="294" actId="1036"/>
          <ac:spMkLst>
            <pc:docMk/>
            <pc:sldMk cId="2375560754" sldId="11290"/>
            <ac:spMk id="4" creationId="{EC5D9015-BE59-3233-5398-56262917042B}"/>
          </ac:spMkLst>
        </pc:spChg>
        <pc:graphicFrameChg chg="mod modGraphic">
          <ac:chgData name="Viana, Larissa GIZ BR" userId="f0f4b5d5-3d61-47b5-932c-cf4edb4c1391" providerId="ADAL" clId="{7B280C62-433B-4BC9-9DEA-E5565A15CEEC}" dt="2023-11-20T15:01:32.641" v="244" actId="207"/>
          <ac:graphicFrameMkLst>
            <pc:docMk/>
            <pc:sldMk cId="2375560754" sldId="11290"/>
            <ac:graphicFrameMk id="11" creationId="{9F1E2CC0-B5C1-02D6-ECDE-FB7EED16AB38}"/>
          </ac:graphicFrameMkLst>
        </pc:graphicFrameChg>
        <pc:graphicFrameChg chg="mod modGraphic">
          <ac:chgData name="Viana, Larissa GIZ BR" userId="f0f4b5d5-3d61-47b5-932c-cf4edb4c1391" providerId="ADAL" clId="{7B280C62-433B-4BC9-9DEA-E5565A15CEEC}" dt="2023-11-20T15:01:24.135" v="243" actId="207"/>
          <ac:graphicFrameMkLst>
            <pc:docMk/>
            <pc:sldMk cId="2375560754" sldId="11290"/>
            <ac:graphicFrameMk id="19" creationId="{D6BCE611-ED27-F596-460A-69FEECD5D058}"/>
          </ac:graphicFrameMkLst>
        </pc:graphicFrameChg>
      </pc:sldChg>
      <pc:sldChg chg="addSp delSp modSp mod">
        <pc:chgData name="Viana, Larissa GIZ BR" userId="f0f4b5d5-3d61-47b5-932c-cf4edb4c1391" providerId="ADAL" clId="{7B280C62-433B-4BC9-9DEA-E5565A15CEEC}" dt="2023-11-20T14:43:35.280" v="146" actId="14100"/>
        <pc:sldMkLst>
          <pc:docMk/>
          <pc:sldMk cId="3513818947" sldId="11292"/>
        </pc:sldMkLst>
        <pc:spChg chg="mod">
          <ac:chgData name="Viana, Larissa GIZ BR" userId="f0f4b5d5-3d61-47b5-932c-cf4edb4c1391" providerId="ADAL" clId="{7B280C62-433B-4BC9-9DEA-E5565A15CEEC}" dt="2023-11-20T14:43:28.923" v="145" actId="1036"/>
          <ac:spMkLst>
            <pc:docMk/>
            <pc:sldMk cId="3513818947" sldId="11292"/>
            <ac:spMk id="2" creationId="{BDC43CF6-D59E-40BC-557E-0D7E39932B37}"/>
          </ac:spMkLst>
        </pc:spChg>
        <pc:spChg chg="add del mod">
          <ac:chgData name="Viana, Larissa GIZ BR" userId="f0f4b5d5-3d61-47b5-932c-cf4edb4c1391" providerId="ADAL" clId="{7B280C62-433B-4BC9-9DEA-E5565A15CEEC}" dt="2023-11-20T14:42:45.079" v="108" actId="478"/>
          <ac:spMkLst>
            <pc:docMk/>
            <pc:sldMk cId="3513818947" sldId="11292"/>
            <ac:spMk id="10" creationId="{BD564702-9488-8558-C524-B0D52A849EAC}"/>
          </ac:spMkLst>
        </pc:spChg>
        <pc:spChg chg="del mod">
          <ac:chgData name="Viana, Larissa GIZ BR" userId="f0f4b5d5-3d61-47b5-932c-cf4edb4c1391" providerId="ADAL" clId="{7B280C62-433B-4BC9-9DEA-E5565A15CEEC}" dt="2023-11-20T14:42:43.608" v="107" actId="478"/>
          <ac:spMkLst>
            <pc:docMk/>
            <pc:sldMk cId="3513818947" sldId="11292"/>
            <ac:spMk id="20" creationId="{94154632-B95B-07EE-E61C-6D09D62014A1}"/>
          </ac:spMkLst>
        </pc:spChg>
        <pc:picChg chg="del">
          <ac:chgData name="Viana, Larissa GIZ BR" userId="f0f4b5d5-3d61-47b5-932c-cf4edb4c1391" providerId="ADAL" clId="{7B280C62-433B-4BC9-9DEA-E5565A15CEEC}" dt="2023-11-20T14:42:47.200" v="109" actId="478"/>
          <ac:picMkLst>
            <pc:docMk/>
            <pc:sldMk cId="3513818947" sldId="11292"/>
            <ac:picMk id="7" creationId="{528B69B7-DF16-D8A3-248C-9CD51C3B33F5}"/>
          </ac:picMkLst>
        </pc:picChg>
        <pc:picChg chg="add mod ord">
          <ac:chgData name="Viana, Larissa GIZ BR" userId="f0f4b5d5-3d61-47b5-932c-cf4edb4c1391" providerId="ADAL" clId="{7B280C62-433B-4BC9-9DEA-E5565A15CEEC}" dt="2023-11-20T14:43:35.280" v="146" actId="14100"/>
          <ac:picMkLst>
            <pc:docMk/>
            <pc:sldMk cId="3513818947" sldId="11292"/>
            <ac:picMk id="12" creationId="{FDACAF2D-7265-AB52-8CF4-A7675041FC32}"/>
          </ac:picMkLst>
        </pc:picChg>
      </pc:sldChg>
      <pc:sldChg chg="delSp modSp mod setBg">
        <pc:chgData name="Viana, Larissa GIZ BR" userId="f0f4b5d5-3d61-47b5-932c-cf4edb4c1391" providerId="ADAL" clId="{7B280C62-433B-4BC9-9DEA-E5565A15CEEC}" dt="2023-11-20T15:29:42.154" v="535" actId="478"/>
        <pc:sldMkLst>
          <pc:docMk/>
          <pc:sldMk cId="402165389" sldId="11294"/>
        </pc:sldMkLst>
        <pc:picChg chg="del mod">
          <ac:chgData name="Viana, Larissa GIZ BR" userId="f0f4b5d5-3d61-47b5-932c-cf4edb4c1391" providerId="ADAL" clId="{7B280C62-433B-4BC9-9DEA-E5565A15CEEC}" dt="2023-11-20T15:29:42.154" v="535" actId="478"/>
          <ac:picMkLst>
            <pc:docMk/>
            <pc:sldMk cId="402165389" sldId="11294"/>
            <ac:picMk id="5" creationId="{E2D8E432-2F68-F50D-E247-AD5DBD6996AC}"/>
          </ac:picMkLst>
        </pc:picChg>
      </pc:sldChg>
      <pc:sldChg chg="delSp mod setBg">
        <pc:chgData name="Viana, Larissa GIZ BR" userId="f0f4b5d5-3d61-47b5-932c-cf4edb4c1391" providerId="ADAL" clId="{7B280C62-433B-4BC9-9DEA-E5565A15CEEC}" dt="2023-11-20T15:30:01.888" v="538"/>
        <pc:sldMkLst>
          <pc:docMk/>
          <pc:sldMk cId="3251134753" sldId="11295"/>
        </pc:sldMkLst>
        <pc:picChg chg="del">
          <ac:chgData name="Viana, Larissa GIZ BR" userId="f0f4b5d5-3d61-47b5-932c-cf4edb4c1391" providerId="ADAL" clId="{7B280C62-433B-4BC9-9DEA-E5565A15CEEC}" dt="2023-11-20T15:29:46.303" v="536" actId="478"/>
          <ac:picMkLst>
            <pc:docMk/>
            <pc:sldMk cId="3251134753" sldId="11295"/>
            <ac:picMk id="5" creationId="{E2D8E432-2F68-F50D-E247-AD5DBD6996AC}"/>
          </ac:picMkLst>
        </pc:picChg>
      </pc:sldChg>
      <pc:sldChg chg="modSp mod">
        <pc:chgData name="Viana, Larissa GIZ BR" userId="f0f4b5d5-3d61-47b5-932c-cf4edb4c1391" providerId="ADAL" clId="{7B280C62-433B-4BC9-9DEA-E5565A15CEEC}" dt="2023-11-20T15:18:07.470" v="437" actId="1036"/>
        <pc:sldMkLst>
          <pc:docMk/>
          <pc:sldMk cId="3853149169" sldId="11308"/>
        </pc:sldMkLst>
        <pc:spChg chg="mod">
          <ac:chgData name="Viana, Larissa GIZ BR" userId="f0f4b5d5-3d61-47b5-932c-cf4edb4c1391" providerId="ADAL" clId="{7B280C62-433B-4BC9-9DEA-E5565A15CEEC}" dt="2023-11-20T15:18:03.468" v="432" actId="1036"/>
          <ac:spMkLst>
            <pc:docMk/>
            <pc:sldMk cId="3853149169" sldId="11308"/>
            <ac:spMk id="15" creationId="{B970D574-3973-6D3C-5A55-EFEB3D42313C}"/>
          </ac:spMkLst>
        </pc:spChg>
        <pc:spChg chg="mod">
          <ac:chgData name="Viana, Larissa GIZ BR" userId="f0f4b5d5-3d61-47b5-932c-cf4edb4c1391" providerId="ADAL" clId="{7B280C62-433B-4BC9-9DEA-E5565A15CEEC}" dt="2023-11-20T15:18:00.006" v="424" actId="1035"/>
          <ac:spMkLst>
            <pc:docMk/>
            <pc:sldMk cId="3853149169" sldId="11308"/>
            <ac:spMk id="19" creationId="{1C8DFF56-4726-4A22-E536-C36B7463DF35}"/>
          </ac:spMkLst>
        </pc:spChg>
        <pc:graphicFrameChg chg="mod modGraphic">
          <ac:chgData name="Viana, Larissa GIZ BR" userId="f0f4b5d5-3d61-47b5-932c-cf4edb4c1391" providerId="ADAL" clId="{7B280C62-433B-4BC9-9DEA-E5565A15CEEC}" dt="2023-11-20T15:18:07.470" v="437" actId="1036"/>
          <ac:graphicFrameMkLst>
            <pc:docMk/>
            <pc:sldMk cId="3853149169" sldId="11308"/>
            <ac:graphicFrameMk id="14" creationId="{79A509C2-CB23-20BB-9591-43D4C010C7DE}"/>
          </ac:graphicFrameMkLst>
        </pc:graphicFrameChg>
      </pc:sldChg>
      <pc:sldChg chg="modSp mod">
        <pc:chgData name="Viana, Larissa GIZ BR" userId="f0f4b5d5-3d61-47b5-932c-cf4edb4c1391" providerId="ADAL" clId="{7B280C62-433B-4BC9-9DEA-E5565A15CEEC}" dt="2023-11-20T15:28:36.531" v="526" actId="1076"/>
        <pc:sldMkLst>
          <pc:docMk/>
          <pc:sldMk cId="3556533291" sldId="11315"/>
        </pc:sldMkLst>
        <pc:picChg chg="mod">
          <ac:chgData name="Viana, Larissa GIZ BR" userId="f0f4b5d5-3d61-47b5-932c-cf4edb4c1391" providerId="ADAL" clId="{7B280C62-433B-4BC9-9DEA-E5565A15CEEC}" dt="2023-11-20T15:28:36.531" v="526" actId="1076"/>
          <ac:picMkLst>
            <pc:docMk/>
            <pc:sldMk cId="3556533291" sldId="11315"/>
            <ac:picMk id="10" creationId="{A57F972F-F33E-C246-537D-C66D759D4A68}"/>
          </ac:picMkLst>
        </pc:picChg>
      </pc:sldChg>
      <pc:sldChg chg="delSp mod setBg">
        <pc:chgData name="Viana, Larissa GIZ BR" userId="f0f4b5d5-3d61-47b5-932c-cf4edb4c1391" providerId="ADAL" clId="{7B280C62-433B-4BC9-9DEA-E5565A15CEEC}" dt="2023-11-20T15:30:28.896" v="544" actId="478"/>
        <pc:sldMkLst>
          <pc:docMk/>
          <pc:sldMk cId="3828007599" sldId="11317"/>
        </pc:sldMkLst>
        <pc:picChg chg="del">
          <ac:chgData name="Viana, Larissa GIZ BR" userId="f0f4b5d5-3d61-47b5-932c-cf4edb4c1391" providerId="ADAL" clId="{7B280C62-433B-4BC9-9DEA-E5565A15CEEC}" dt="2023-11-20T15:30:28.896" v="544" actId="478"/>
          <ac:picMkLst>
            <pc:docMk/>
            <pc:sldMk cId="3828007599" sldId="11317"/>
            <ac:picMk id="5" creationId="{E2D8E432-2F68-F50D-E247-AD5DBD6996AC}"/>
          </ac:picMkLst>
        </pc:picChg>
      </pc:sldChg>
      <pc:sldChg chg="modSp mod">
        <pc:chgData name="Viana, Larissa GIZ BR" userId="f0f4b5d5-3d61-47b5-932c-cf4edb4c1391" providerId="ADAL" clId="{7B280C62-433B-4BC9-9DEA-E5565A15CEEC}" dt="2023-11-20T15:21:45.667" v="477" actId="207"/>
        <pc:sldMkLst>
          <pc:docMk/>
          <pc:sldMk cId="4282567479" sldId="11321"/>
        </pc:sldMkLst>
        <pc:spChg chg="mod">
          <ac:chgData name="Viana, Larissa GIZ BR" userId="f0f4b5d5-3d61-47b5-932c-cf4edb4c1391" providerId="ADAL" clId="{7B280C62-433B-4BC9-9DEA-E5565A15CEEC}" dt="2023-11-20T15:20:24.376" v="465" actId="1036"/>
          <ac:spMkLst>
            <pc:docMk/>
            <pc:sldMk cId="4282567479" sldId="11321"/>
            <ac:spMk id="4" creationId="{EC5D9015-BE59-3233-5398-56262917042B}"/>
          </ac:spMkLst>
        </pc:spChg>
        <pc:graphicFrameChg chg="mod modGraphic">
          <ac:chgData name="Viana, Larissa GIZ BR" userId="f0f4b5d5-3d61-47b5-932c-cf4edb4c1391" providerId="ADAL" clId="{7B280C62-433B-4BC9-9DEA-E5565A15CEEC}" dt="2023-11-20T15:21:45.667" v="477" actId="207"/>
          <ac:graphicFrameMkLst>
            <pc:docMk/>
            <pc:sldMk cId="4282567479" sldId="11321"/>
            <ac:graphicFrameMk id="14" creationId="{79A509C2-CB23-20BB-9591-43D4C010C7DE}"/>
          </ac:graphicFrameMkLst>
        </pc:graphicFrameChg>
      </pc:sldChg>
      <pc:sldChg chg="modSp mod">
        <pc:chgData name="Viana, Larissa GIZ BR" userId="f0f4b5d5-3d61-47b5-932c-cf4edb4c1391" providerId="ADAL" clId="{7B280C62-433B-4BC9-9DEA-E5565A15CEEC}" dt="2023-11-20T15:23:59.094" v="493" actId="207"/>
        <pc:sldMkLst>
          <pc:docMk/>
          <pc:sldMk cId="1120434226" sldId="11322"/>
        </pc:sldMkLst>
        <pc:spChg chg="mod">
          <ac:chgData name="Viana, Larissa GIZ BR" userId="f0f4b5d5-3d61-47b5-932c-cf4edb4c1391" providerId="ADAL" clId="{7B280C62-433B-4BC9-9DEA-E5565A15CEEC}" dt="2023-11-20T15:22:26.432" v="479" actId="14100"/>
          <ac:spMkLst>
            <pc:docMk/>
            <pc:sldMk cId="1120434226" sldId="11322"/>
            <ac:spMk id="4" creationId="{EC5D9015-BE59-3233-5398-56262917042B}"/>
          </ac:spMkLst>
        </pc:spChg>
        <pc:graphicFrameChg chg="mod modGraphic">
          <ac:chgData name="Viana, Larissa GIZ BR" userId="f0f4b5d5-3d61-47b5-932c-cf4edb4c1391" providerId="ADAL" clId="{7B280C62-433B-4BC9-9DEA-E5565A15CEEC}" dt="2023-11-20T15:23:59.094" v="493" actId="207"/>
          <ac:graphicFrameMkLst>
            <pc:docMk/>
            <pc:sldMk cId="1120434226" sldId="11322"/>
            <ac:graphicFrameMk id="14" creationId="{79A509C2-CB23-20BB-9591-43D4C010C7DE}"/>
          </ac:graphicFrameMkLst>
        </pc:graphicFrameChg>
      </pc:sldChg>
      <pc:sldChg chg="modSp mod">
        <pc:chgData name="Viana, Larissa GIZ BR" userId="f0f4b5d5-3d61-47b5-932c-cf4edb4c1391" providerId="ADAL" clId="{7B280C62-433B-4BC9-9DEA-E5565A15CEEC}" dt="2023-11-20T15:28:24.936" v="524" actId="207"/>
        <pc:sldMkLst>
          <pc:docMk/>
          <pc:sldMk cId="3606217223" sldId="11323"/>
        </pc:sldMkLst>
        <pc:spChg chg="mod">
          <ac:chgData name="Viana, Larissa GIZ BR" userId="f0f4b5d5-3d61-47b5-932c-cf4edb4c1391" providerId="ADAL" clId="{7B280C62-433B-4BC9-9DEA-E5565A15CEEC}" dt="2023-11-20T15:25:30.403" v="499" actId="1036"/>
          <ac:spMkLst>
            <pc:docMk/>
            <pc:sldMk cId="3606217223" sldId="11323"/>
            <ac:spMk id="4" creationId="{EC5D9015-BE59-3233-5398-56262917042B}"/>
          </ac:spMkLst>
        </pc:spChg>
        <pc:graphicFrameChg chg="mod modGraphic">
          <ac:chgData name="Viana, Larissa GIZ BR" userId="f0f4b5d5-3d61-47b5-932c-cf4edb4c1391" providerId="ADAL" clId="{7B280C62-433B-4BC9-9DEA-E5565A15CEEC}" dt="2023-11-20T15:28:24.936" v="524" actId="207"/>
          <ac:graphicFrameMkLst>
            <pc:docMk/>
            <pc:sldMk cId="3606217223" sldId="11323"/>
            <ac:graphicFrameMk id="14" creationId="{79A509C2-CB23-20BB-9591-43D4C010C7DE}"/>
          </ac:graphicFrameMkLst>
        </pc:graphicFrameChg>
      </pc:sldChg>
      <pc:sldChg chg="modSp add del mod setBg">
        <pc:chgData name="Viana, Larissa GIZ BR" userId="f0f4b5d5-3d61-47b5-932c-cf4edb4c1391" providerId="ADAL" clId="{7B280C62-433B-4BC9-9DEA-E5565A15CEEC}" dt="2023-11-20T14:53:19.345" v="192" actId="2696"/>
        <pc:sldMkLst>
          <pc:docMk/>
          <pc:sldMk cId="1047230688" sldId="11350"/>
        </pc:sldMkLst>
        <pc:spChg chg="mod">
          <ac:chgData name="Viana, Larissa GIZ BR" userId="f0f4b5d5-3d61-47b5-932c-cf4edb4c1391" providerId="ADAL" clId="{7B280C62-433B-4BC9-9DEA-E5565A15CEEC}" dt="2023-11-20T14:48:29.813" v="161" actId="207"/>
          <ac:spMkLst>
            <pc:docMk/>
            <pc:sldMk cId="1047230688" sldId="11350"/>
            <ac:spMk id="4" creationId="{EC5D9015-BE59-3233-5398-56262917042B}"/>
          </ac:spMkLst>
        </pc:spChg>
      </pc:sldChg>
      <pc:sldChg chg="delSp modSp add mod">
        <pc:chgData name="Viana, Larissa GIZ BR" userId="f0f4b5d5-3d61-47b5-932c-cf4edb4c1391" providerId="ADAL" clId="{7B280C62-433B-4BC9-9DEA-E5565A15CEEC}" dt="2023-11-20T15:31:27.219" v="549" actId="2710"/>
        <pc:sldMkLst>
          <pc:docMk/>
          <pc:sldMk cId="277005058" sldId="11356"/>
        </pc:sldMkLst>
        <pc:spChg chg="del">
          <ac:chgData name="Viana, Larissa GIZ BR" userId="f0f4b5d5-3d61-47b5-932c-cf4edb4c1391" providerId="ADAL" clId="{7B280C62-433B-4BC9-9DEA-E5565A15CEEC}" dt="2023-11-20T14:43:53.503" v="148" actId="478"/>
          <ac:spMkLst>
            <pc:docMk/>
            <pc:sldMk cId="277005058" sldId="11356"/>
            <ac:spMk id="2" creationId="{BDC43CF6-D59E-40BC-557E-0D7E39932B37}"/>
          </ac:spMkLst>
        </pc:spChg>
        <pc:spChg chg="mod ord">
          <ac:chgData name="Viana, Larissa GIZ BR" userId="f0f4b5d5-3d61-47b5-932c-cf4edb4c1391" providerId="ADAL" clId="{7B280C62-433B-4BC9-9DEA-E5565A15CEEC}" dt="2023-11-20T15:31:27.219" v="549" actId="2710"/>
          <ac:spMkLst>
            <pc:docMk/>
            <pc:sldMk cId="277005058" sldId="11356"/>
            <ac:spMk id="20" creationId="{94154632-B95B-07EE-E61C-6D09D62014A1}"/>
          </ac:spMkLst>
        </pc:spChg>
        <pc:picChg chg="del">
          <ac:chgData name="Viana, Larissa GIZ BR" userId="f0f4b5d5-3d61-47b5-932c-cf4edb4c1391" providerId="ADAL" clId="{7B280C62-433B-4BC9-9DEA-E5565A15CEEC}" dt="2023-11-20T14:43:54.219" v="149" actId="478"/>
          <ac:picMkLst>
            <pc:docMk/>
            <pc:sldMk cId="277005058" sldId="11356"/>
            <ac:picMk id="7" creationId="{528B69B7-DF16-D8A3-248C-9CD51C3B33F5}"/>
          </ac:picMkLst>
        </pc:picChg>
      </pc:sldChg>
    </pc:docChg>
  </pc:docChgLst>
  <pc:docChgLst>
    <pc:chgData name="Schiewe, Marco GIZ BR" userId="f5c0eeb5-c988-45f0-a65a-2bbaa259f97a" providerId="ADAL" clId="{3DD406D6-A699-460D-AEBB-F895D1D2E799}"/>
    <pc:docChg chg="modSld">
      <pc:chgData name="Schiewe, Marco GIZ BR" userId="f5c0eeb5-c988-45f0-a65a-2bbaa259f97a" providerId="ADAL" clId="{3DD406D6-A699-460D-AEBB-F895D1D2E799}" dt="2023-11-20T20:15:30.141" v="4"/>
      <pc:docMkLst>
        <pc:docMk/>
      </pc:docMkLst>
      <pc:sldChg chg="modAnim">
        <pc:chgData name="Schiewe, Marco GIZ BR" userId="f5c0eeb5-c988-45f0-a65a-2bbaa259f97a" providerId="ADAL" clId="{3DD406D6-A699-460D-AEBB-F895D1D2E799}" dt="2023-11-20T20:15:30.141" v="4"/>
        <pc:sldMkLst>
          <pc:docMk/>
          <pc:sldMk cId="3129200266" sldId="1106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2T14:23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1441,'0'9'1218,"-7"-9"-642,4 0 1410,3-12-6695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8:07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0,'0'0'1409,"3"0"-1441,17 0-384,1 0-225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8:07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0,'0'0'1409,"3"0"-1441,17 0-384,1 0-225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2T14:23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0,'0'0'1409,"3"0"-1441,17 0-384,1 0-225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8:07:2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1441,'0'9'1218,"-7"-9"-642,4 0 1410,3-12-6695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3D55-47AD-4221-86F8-4CC617CFC1F1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35C9-25BC-4360-BD19-2F2E57C8A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0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38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67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74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customXml" Target="../ink/ink7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customXml" Target="../ink/ink1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customXml" Target="../ink/ink15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customXml" Target="../ink/ink19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4D8B-1FBE-4476-A765-5C94E68D4F90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F24BE60-6B53-4225-AC2E-05651FB76306}"/>
                  </a:ext>
                </a:extLst>
              </p14:cNvPr>
              <p14:cNvContentPartPr/>
              <p14:nvPr userDrawn="1"/>
            </p14:nvContentPartPr>
            <p14:xfrm>
              <a:off x="-143434" y="1074291"/>
              <a:ext cx="1620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F24BE60-6B53-4225-AC2E-05651FB763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2434" y="1065291"/>
                <a:ext cx="338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AACB305-047A-4730-993C-F4F084D22B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8" y="5755118"/>
            <a:ext cx="7358743" cy="11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9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DDAA-B029-49E2-88FB-D17479FFE89F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0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367-7EB0-4F1C-9763-C0E734A60DF9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coluna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3948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99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na | opçã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468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8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68212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EC10BF0-9FA0-4FCB-9284-C15511D1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1987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077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0772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FC63E5-64DE-4824-B785-1635E7C4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3751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3"/>
            <a:ext cx="5181600" cy="52050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37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0772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2"/>
            <a:ext cx="5181600" cy="4600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269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2072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942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D870-06F2-4F91-A95E-B60008171E97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3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8A54805-6A4D-4DD2-8D3E-9EE6CF37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7697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055149-32C1-46EE-88CE-45670C63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6538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5467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682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4592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48622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077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11852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4"/>
            <a:ext cx="3932237" cy="439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0"/>
            <a:ext cx="6137181" cy="5467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592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nas assimétric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5"/>
            <a:ext cx="3932237" cy="3792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1"/>
            <a:ext cx="6137181" cy="4862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070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B73A3-5AF1-459F-BCC6-93B052130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770" y="1492628"/>
            <a:ext cx="5539463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9EC4AB-08EC-400A-9868-262B83F08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769" y="3759576"/>
            <a:ext cx="5539463" cy="10734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5189CC7F-0B36-4292-8B98-19F0FFF0751B}"/>
                  </a:ext>
                </a:extLst>
              </p14:cNvPr>
              <p14:cNvContentPartPr/>
              <p14:nvPr userDrawn="1"/>
            </p14:nvContentPartPr>
            <p14:xfrm>
              <a:off x="-143434" y="1074291"/>
              <a:ext cx="1620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5189CC7F-0B36-4292-8B98-19F0FFF075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2434" y="1065291"/>
                <a:ext cx="338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819A95A-E4F6-4AAD-AFB7-E0191798C4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8" y="5755118"/>
            <a:ext cx="7358743" cy="11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8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468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11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3948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511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EA526C3-9E89-4B64-A97E-1B4C56C2D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7528"/>
            <a:ext cx="9144000" cy="1655762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FCF00BB-2C20-4712-999A-90E5172F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591"/>
            <a:ext cx="9144000" cy="7420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995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902E-9359-4210-815B-C9D99980C6C1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8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68212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BAF8BFA-B191-49A2-9D1D-2FA14746117F}"/>
              </a:ext>
            </a:extLst>
          </p:cNvPr>
          <p:cNvSpPr txBox="1">
            <a:spLocks/>
          </p:cNvSpPr>
          <p:nvPr userDrawn="1"/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420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04639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077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0772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BAF8BFA-B191-49A2-9D1D-2FA14746117F}"/>
              </a:ext>
            </a:extLst>
          </p:cNvPr>
          <p:cNvSpPr txBox="1">
            <a:spLocks/>
          </p:cNvSpPr>
          <p:nvPr userDrawn="1"/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4200"/>
              <a:t>Coleta de dados</a:t>
            </a:r>
          </a:p>
        </p:txBody>
      </p:sp>
    </p:spTree>
    <p:extLst>
      <p:ext uri="{BB962C8B-B14F-4D97-AF65-F5344CB8AC3E}">
        <p14:creationId xmlns:p14="http://schemas.microsoft.com/office/powerpoint/2010/main" val="213649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3"/>
            <a:ext cx="5181600" cy="52050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0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0772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2"/>
            <a:ext cx="5181600" cy="4600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533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79133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7484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E24BD40-8F5D-4903-A305-F80A472BF1CA}"/>
              </a:ext>
            </a:extLst>
          </p:cNvPr>
          <p:cNvSpPr txBox="1">
            <a:spLocks/>
          </p:cNvSpPr>
          <p:nvPr userDrawn="1"/>
        </p:nvSpPr>
        <p:spPr>
          <a:xfrm>
            <a:off x="838200" y="455123"/>
            <a:ext cx="10515600" cy="132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>
                <a:solidFill>
                  <a:schemeClr val="tx2"/>
                </a:solidFill>
              </a:rPr>
              <a:t>Clique para editar o título Mestre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862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E24BD40-8F5D-4903-A305-F80A472BF1CA}"/>
              </a:ext>
            </a:extLst>
          </p:cNvPr>
          <p:cNvSpPr txBox="1">
            <a:spLocks/>
          </p:cNvSpPr>
          <p:nvPr userDrawn="1"/>
        </p:nvSpPr>
        <p:spPr>
          <a:xfrm>
            <a:off x="838200" y="455123"/>
            <a:ext cx="10515600" cy="132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>
                <a:solidFill>
                  <a:schemeClr val="tx2"/>
                </a:solidFill>
              </a:rPr>
              <a:t>Clique para editar o título Mestre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230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5467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682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40631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48622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077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5652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FFA-14C7-4092-91BF-FF947CA76380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9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4"/>
            <a:ext cx="3932237" cy="439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0"/>
            <a:ext cx="6137181" cy="5467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052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5"/>
            <a:ext cx="3932237" cy="3792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1"/>
            <a:ext cx="6137181" cy="4862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022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A9EC4AB-08EC-400A-9868-262B83F08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8769" y="3759575"/>
            <a:ext cx="5539463" cy="13717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Marco Schiewe</a:t>
            </a:r>
          </a:p>
          <a:p>
            <a:r>
              <a:rPr lang="pt-BR"/>
              <a:t>Diretor de Projeto</a:t>
            </a:r>
          </a:p>
          <a:p>
            <a:r>
              <a:rPr lang="pt-BR"/>
              <a:t>Marco.Schiewe@giz.de </a:t>
            </a:r>
          </a:p>
          <a:p>
            <a:r>
              <a:rPr lang="pt-BR"/>
              <a:t>11 97272-7835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5189CC7F-0B36-4292-8B98-19F0FFF0751B}"/>
                  </a:ext>
                </a:extLst>
              </p14:cNvPr>
              <p14:cNvContentPartPr/>
              <p14:nvPr userDrawn="1"/>
            </p14:nvContentPartPr>
            <p14:xfrm>
              <a:off x="-143434" y="1074291"/>
              <a:ext cx="1620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5189CC7F-0B36-4292-8B98-19F0FFF075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2434" y="1065291"/>
                <a:ext cx="338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B2CD7BB9-EFC8-4782-8AB0-ED5DD1E12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 b="17828"/>
          <a:stretch/>
        </p:blipFill>
        <p:spPr>
          <a:xfrm>
            <a:off x="5513675" y="5535192"/>
            <a:ext cx="5716044" cy="11791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C16C0F1-1F85-4B26-B10D-C9F7CB9D36AC}"/>
              </a:ext>
            </a:extLst>
          </p:cNvPr>
          <p:cNvSpPr txBox="1"/>
          <p:nvPr userDrawn="1"/>
        </p:nvSpPr>
        <p:spPr>
          <a:xfrm>
            <a:off x="5881113" y="1621940"/>
            <a:ext cx="56371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>
                <a:solidFill>
                  <a:srgbClr val="FF0000"/>
                </a:solidFill>
              </a:rPr>
              <a:t>giz</a:t>
            </a:r>
            <a:r>
              <a:rPr lang="pt-BR" sz="1800"/>
              <a:t> Deutsche </a:t>
            </a:r>
            <a:r>
              <a:rPr lang="pt-BR" sz="1800" err="1"/>
              <a:t>Gesellschaft</a:t>
            </a:r>
            <a:r>
              <a:rPr lang="pt-BR" sz="1800"/>
              <a:t> </a:t>
            </a:r>
            <a:r>
              <a:rPr lang="pt-BR" sz="1800" err="1"/>
              <a:t>für</a:t>
            </a:r>
            <a:r>
              <a:rPr lang="pt-BR" sz="1800"/>
              <a:t> Internationale </a:t>
            </a:r>
            <a:r>
              <a:rPr lang="pt-BR" sz="1800" err="1"/>
              <a:t>Zusammenarbeit</a:t>
            </a:r>
            <a:r>
              <a:rPr lang="pt-BR" sz="1800"/>
              <a:t> (GIZ) GmbH  </a:t>
            </a:r>
          </a:p>
          <a:p>
            <a:endParaRPr lang="pt-BR" sz="1800"/>
          </a:p>
          <a:p>
            <a:r>
              <a:rPr lang="pt-BR" sz="16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SCN Quadra 1 Bloco C Sala 1402 - 14º andar</a:t>
            </a:r>
          </a:p>
          <a:p>
            <a:r>
              <a:rPr lang="pt-BR" sz="16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Ed. Brasília Trade Center</a:t>
            </a:r>
          </a:p>
          <a:p>
            <a:r>
              <a:rPr lang="pt-BR" sz="16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70711-902 Brasília - DF,</a:t>
            </a:r>
          </a:p>
          <a:p>
            <a:r>
              <a:rPr lang="pt-BR" sz="16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</a:p>
          <a:p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441581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ó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EA526C3-9E89-4B64-A97E-1B4C56C2D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7528"/>
            <a:ext cx="9144000" cy="1655762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FCF00BB-2C20-4712-999A-90E5172F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591"/>
            <a:ext cx="9144000" cy="7420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79101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022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na | opçã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468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175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68212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EC10BF0-9FA0-4FCB-9284-C15511D1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90647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077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0772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FC63E5-64DE-4824-B785-1635E7C4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52279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3"/>
            <a:ext cx="5181600" cy="52050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78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0772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2"/>
            <a:ext cx="5181600" cy="4600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0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7629-979E-436D-A154-8DEF75B93728}" type="datetime1">
              <a:rPr lang="pt-BR" smtClean="0"/>
              <a:t>20/11/2023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7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53612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55082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8A54805-6A4D-4DD2-8D3E-9EE6CF37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96927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055149-32C1-46EE-88CE-45670C63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3334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5467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682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55979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48622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077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63143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4"/>
            <a:ext cx="3932237" cy="439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0"/>
            <a:ext cx="6137181" cy="5467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93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nas assimétric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5"/>
            <a:ext cx="3932237" cy="3792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1"/>
            <a:ext cx="6137181" cy="4862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1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182-3ADA-4D5F-AE5C-60C1FA644895}" type="datetime1">
              <a:rPr lang="pt-BR" smtClean="0"/>
              <a:t>20/11/2023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2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8880-32DD-422D-9398-D11BF031FD70}" type="datetime1">
              <a:rPr lang="pt-BR" smtClean="0"/>
              <a:t>20/11/2023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406D-81D3-4ADA-B5CD-AF83F58530D1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A0A-A2B1-4076-8E01-ADC76B1C4CC7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customXml" Target="../ink/ink1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customXml" Target="../ink/ink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8C00-84E5-44EA-BC74-28696AE73F9A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18F6B28-CD66-4AFE-99A5-5C90F1509D26}"/>
                  </a:ext>
                </a:extLst>
              </p14:cNvPr>
              <p14:cNvContentPartPr/>
              <p14:nvPr userDrawn="1"/>
            </p14:nvContentPartPr>
            <p14:xfrm>
              <a:off x="2498966" y="1001211"/>
              <a:ext cx="3960" cy="46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18F6B28-CD66-4AFE-99A5-5C90F1509D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9966" y="992211"/>
                <a:ext cx="21600" cy="223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8EFA7D07-4025-47EC-F560-25E3557CE3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53837" y="6642100"/>
            <a:ext cx="1112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Classificação: Interna</a:t>
            </a:r>
          </a:p>
        </p:txBody>
      </p:sp>
    </p:spTree>
    <p:extLst>
      <p:ext uri="{BB962C8B-B14F-4D97-AF65-F5344CB8AC3E}">
        <p14:creationId xmlns:p14="http://schemas.microsoft.com/office/powerpoint/2010/main" val="9493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6E57D0-4783-413B-A1C7-7A2DD3D5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3812"/>
            <a:ext cx="10515600" cy="418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7D20863-1D6E-4548-B940-490A4178479E}"/>
                  </a:ext>
                </a:extLst>
              </p14:cNvPr>
              <p14:cNvContentPartPr/>
              <p14:nvPr userDrawn="1"/>
            </p14:nvContentPartPr>
            <p14:xfrm>
              <a:off x="2498966" y="1001211"/>
              <a:ext cx="3960" cy="46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7D20863-1D6E-4548-B940-490A417847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89966" y="992211"/>
                <a:ext cx="21600" cy="223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Espaço Reservado para Título 1">
            <a:extLst>
              <a:ext uri="{FF2B5EF4-FFF2-40B4-BE49-F238E27FC236}">
                <a16:creationId xmlns:a16="http://schemas.microsoft.com/office/drawing/2014/main" id="{5C3A24EC-C9B4-4264-81E5-42F82393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2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FDC08A-A7E0-6670-6C35-EFB648F9DA4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53837" y="6642100"/>
            <a:ext cx="1112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Classificação: Interna</a:t>
            </a:r>
          </a:p>
        </p:txBody>
      </p:sp>
    </p:spTree>
    <p:extLst>
      <p:ext uri="{BB962C8B-B14F-4D97-AF65-F5344CB8AC3E}">
        <p14:creationId xmlns:p14="http://schemas.microsoft.com/office/powerpoint/2010/main" val="300226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3F015D57-B8FC-49AF-9797-88BCAE39E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37" y="2442411"/>
            <a:ext cx="6906127" cy="197317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A2F9713-3C5E-8F4F-A822-61C354D26FF0}"/>
              </a:ext>
            </a:extLst>
          </p:cNvPr>
          <p:cNvSpPr/>
          <p:nvPr/>
        </p:nvSpPr>
        <p:spPr>
          <a:xfrm>
            <a:off x="475543" y="4593222"/>
            <a:ext cx="1116203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bg2"/>
                </a:solidFill>
              </a:rPr>
              <a:t>Sessão 2: Políticas públicas para eficiência energética térmica na indústria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bg2"/>
                </a:solidFill>
              </a:rPr>
              <a:t>21 de novembro de 2023</a:t>
            </a:r>
          </a:p>
        </p:txBody>
      </p:sp>
    </p:spTree>
    <p:extLst>
      <p:ext uri="{BB962C8B-B14F-4D97-AF65-F5344CB8AC3E}">
        <p14:creationId xmlns:p14="http://schemas.microsoft.com/office/powerpoint/2010/main" val="372883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91CD05-E8F6-F576-2163-2B9E14348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97" y="2128354"/>
            <a:ext cx="5553075" cy="40767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129319A-6BB9-B208-C374-8E723B4163D8}"/>
              </a:ext>
            </a:extLst>
          </p:cNvPr>
          <p:cNvSpPr txBox="1">
            <a:spLocks/>
          </p:cNvSpPr>
          <p:nvPr/>
        </p:nvSpPr>
        <p:spPr>
          <a:xfrm>
            <a:off x="521391" y="95879"/>
            <a:ext cx="8667750" cy="126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Energia </a:t>
            </a:r>
            <a:r>
              <a:rPr lang="en-US" sz="3200" dirty="0" err="1"/>
              <a:t>recuperável</a:t>
            </a:r>
            <a:r>
              <a:rPr lang="en-US" sz="3200" dirty="0"/>
              <a:t>: Ferro </a:t>
            </a:r>
            <a:r>
              <a:rPr lang="en-US" sz="3200" dirty="0" err="1"/>
              <a:t>gusa</a:t>
            </a:r>
            <a:r>
              <a:rPr lang="en-US" sz="3200" dirty="0"/>
              <a:t> e </a:t>
            </a:r>
            <a:r>
              <a:rPr lang="en-US" sz="3200" dirty="0" err="1"/>
              <a:t>aço</a:t>
            </a:r>
            <a:endParaRPr lang="en-US" sz="3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7D492E-984B-038A-F252-68BF376CB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81" y="2993041"/>
            <a:ext cx="56578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8CF124-A822-5A12-BDBC-D0EA569BA239}"/>
              </a:ext>
            </a:extLst>
          </p:cNvPr>
          <p:cNvSpPr txBox="1">
            <a:spLocks/>
          </p:cNvSpPr>
          <p:nvPr/>
        </p:nvSpPr>
        <p:spPr>
          <a:xfrm>
            <a:off x="313467" y="387154"/>
            <a:ext cx="10408105" cy="126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Energia </a:t>
            </a:r>
            <a:r>
              <a:rPr lang="en-US" sz="3200" dirty="0" err="1"/>
              <a:t>recuperável</a:t>
            </a:r>
            <a:r>
              <a:rPr lang="en-US" sz="3200" dirty="0"/>
              <a:t>: Alimentos e </a:t>
            </a:r>
            <a:r>
              <a:rPr lang="en-US" sz="3200" dirty="0" err="1"/>
              <a:t>bebidas</a:t>
            </a:r>
            <a:endParaRPr lang="en-US" sz="3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E00BA9-70B2-CA07-3AAA-6351DCF7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1940294"/>
            <a:ext cx="5353050" cy="42100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94E47F-A428-89CC-1A68-802028262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874F06F-7631-A43E-6E2C-6AB63ED6E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" y="2906815"/>
            <a:ext cx="58007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" y="2766218"/>
            <a:ext cx="121912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600" dirty="0">
                <a:solidFill>
                  <a:schemeClr val="bg2"/>
                </a:solidFill>
              </a:rPr>
              <a:t> 3. Instrumentos regulatórios analisados </a:t>
            </a:r>
            <a:br>
              <a:rPr lang="pt-BR" sz="4600" dirty="0">
                <a:solidFill>
                  <a:schemeClr val="bg2"/>
                </a:solidFill>
              </a:rPr>
            </a:br>
            <a:r>
              <a:rPr lang="pt-BR" sz="4600" dirty="0">
                <a:solidFill>
                  <a:schemeClr val="bg2"/>
                </a:solidFill>
              </a:rPr>
              <a:t>e políticas propostas</a:t>
            </a:r>
            <a:br>
              <a:rPr lang="pt-BR" sz="4500" dirty="0">
                <a:solidFill>
                  <a:schemeClr val="bg2"/>
                </a:solidFill>
              </a:rPr>
            </a:br>
            <a:endParaRPr lang="pt-BR" sz="45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3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5F674EB-E174-41B2-1BE6-0F6C19E85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6" y="1891821"/>
            <a:ext cx="4469265" cy="3917916"/>
          </a:xfrm>
          <a:prstGeom prst="rect">
            <a:avLst/>
          </a:prstGeom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EDE31C28-1E7C-9C97-0C3B-FE50DA2DE1BD}"/>
              </a:ext>
            </a:extLst>
          </p:cNvPr>
          <p:cNvSpPr txBox="1">
            <a:spLocks/>
          </p:cNvSpPr>
          <p:nvPr/>
        </p:nvSpPr>
        <p:spPr>
          <a:xfrm>
            <a:off x="500814" y="436543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Resultados da revisão da literatura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31A6A3-92CF-A0F2-6899-8CEF8CF9F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54DCDFA8-8167-6FB6-D542-3BA75A64D8A5}"/>
              </a:ext>
            </a:extLst>
          </p:cNvPr>
          <p:cNvGrpSpPr/>
          <p:nvPr/>
        </p:nvGrpSpPr>
        <p:grpSpPr>
          <a:xfrm>
            <a:off x="6039222" y="1859158"/>
            <a:ext cx="5469199" cy="4067306"/>
            <a:chOff x="6096000" y="1742431"/>
            <a:chExt cx="5469199" cy="406730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D446912-4F90-64FB-84AA-55414B845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1891821"/>
              <a:ext cx="5469199" cy="3917916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2AEC25C2-9688-02D7-A78A-D652D8527BF5}"/>
                </a:ext>
              </a:extLst>
            </p:cNvPr>
            <p:cNvSpPr/>
            <p:nvPr/>
          </p:nvSpPr>
          <p:spPr>
            <a:xfrm>
              <a:off x="7259444" y="1742431"/>
              <a:ext cx="3033132" cy="51930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74C7443-A41C-CC2B-EACE-08AFFD6DF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71662" y="1816346"/>
              <a:ext cx="2524125" cy="371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3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2286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sp>
        <p:nvSpPr>
          <p:cNvPr id="21" name="Título 2">
            <a:extLst>
              <a:ext uri="{FF2B5EF4-FFF2-40B4-BE49-F238E27FC236}">
                <a16:creationId xmlns:a16="http://schemas.microsoft.com/office/drawing/2014/main" id="{4E239262-DB21-916E-5693-97F58D482679}"/>
              </a:ext>
            </a:extLst>
          </p:cNvPr>
          <p:cNvSpPr txBox="1">
            <a:spLocks/>
          </p:cNvSpPr>
          <p:nvPr/>
        </p:nvSpPr>
        <p:spPr>
          <a:xfrm>
            <a:off x="259350" y="77727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Instrumentos regulatórios analisados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1E2B06C-2310-8832-18AC-0995196B79EF}"/>
              </a:ext>
            </a:extLst>
          </p:cNvPr>
          <p:cNvSpPr txBox="1"/>
          <p:nvPr/>
        </p:nvSpPr>
        <p:spPr>
          <a:xfrm>
            <a:off x="478067" y="1710570"/>
            <a:ext cx="11434340" cy="509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2000" dirty="0"/>
              <a:t>Créditos Fiscais para Equipamentos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2000" dirty="0"/>
              <a:t>Subsídios para Equipamentos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2000" dirty="0"/>
              <a:t>Financiamento de Equipamentos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2000" dirty="0"/>
              <a:t>Financiamento de Projetos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2000" dirty="0"/>
              <a:t>Programa Inovação nas Indústrias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2000" dirty="0"/>
              <a:t>Programa Cogeração na Indústria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2000" dirty="0"/>
              <a:t>Programas de Treinamento e Educação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pt-BR" sz="22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3EBAD53-23CC-A9A1-6AFA-D601EB5715F9}"/>
              </a:ext>
            </a:extLst>
          </p:cNvPr>
          <p:cNvSpPr txBox="1"/>
          <p:nvPr/>
        </p:nvSpPr>
        <p:spPr>
          <a:xfrm>
            <a:off x="6096000" y="1703751"/>
            <a:ext cx="6096000" cy="3690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8"/>
            </a:pPr>
            <a:r>
              <a:rPr lang="pt-BR" sz="2000" dirty="0"/>
              <a:t>Programa de Gestão Energética Industrial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 startAt="8"/>
            </a:pPr>
            <a:r>
              <a:rPr lang="pt-BR" sz="2000" dirty="0"/>
              <a:t>Acordo voluntário para EE na Indústria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 startAt="8"/>
            </a:pPr>
            <a:r>
              <a:rPr lang="pt-BR" sz="2000" dirty="0"/>
              <a:t>Digitalização da Indústria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 startAt="8"/>
            </a:pPr>
            <a:r>
              <a:rPr lang="pt-BR" sz="2000" dirty="0"/>
              <a:t>Programa de Eletrificação da Indústria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 startAt="8"/>
            </a:pPr>
            <a:r>
              <a:rPr lang="pt-BR" sz="2000" dirty="0"/>
              <a:t>MEPS – Índices mínimos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 startAt="8"/>
            </a:pPr>
            <a:r>
              <a:rPr lang="pt-BR" sz="2000" dirty="0"/>
              <a:t>Programa de Bônus para Equipamentos</a:t>
            </a:r>
          </a:p>
        </p:txBody>
      </p:sp>
    </p:spTree>
    <p:extLst>
      <p:ext uri="{BB962C8B-B14F-4D97-AF65-F5344CB8AC3E}">
        <p14:creationId xmlns:p14="http://schemas.microsoft.com/office/powerpoint/2010/main" val="29938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2286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755A206D-1F2F-A812-2373-819CE1CF70C1}"/>
              </a:ext>
            </a:extLst>
          </p:cNvPr>
          <p:cNvSpPr txBox="1">
            <a:spLocks/>
          </p:cNvSpPr>
          <p:nvPr/>
        </p:nvSpPr>
        <p:spPr>
          <a:xfrm>
            <a:off x="-18120" y="287344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  Metodologia para seleção das 4 Políticas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A8EAA2D7-E612-ADFB-8504-286A4276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64" y="1552772"/>
            <a:ext cx="10932337" cy="3752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dirty="0"/>
              <a:t>Foram utilizados Métodos Multicritério de </a:t>
            </a:r>
            <a:r>
              <a:rPr lang="pt-BR" sz="2000" b="1" dirty="0"/>
              <a:t>Apoio</a:t>
            </a:r>
            <a:r>
              <a:rPr lang="pt-BR" sz="2000" dirty="0"/>
              <a:t> à Decisão: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Para </a:t>
            </a:r>
            <a:r>
              <a:rPr lang="en-US" sz="2000" dirty="0" err="1"/>
              <a:t>definição</a:t>
            </a:r>
            <a:r>
              <a:rPr lang="en-US" sz="2000" dirty="0"/>
              <a:t> dos pesos: </a:t>
            </a:r>
            <a:r>
              <a:rPr lang="en-US" sz="2000" b="1" dirty="0"/>
              <a:t>AHP</a:t>
            </a:r>
            <a:r>
              <a:rPr lang="en-US" sz="2000" dirty="0"/>
              <a:t>;</a:t>
            </a:r>
          </a:p>
          <a:p>
            <a:pPr lvl="1"/>
            <a:r>
              <a:rPr lang="en-US" sz="2000" dirty="0"/>
              <a:t>Para </a:t>
            </a:r>
            <a:r>
              <a:rPr lang="en-US" sz="2000" dirty="0" err="1"/>
              <a:t>priorização</a:t>
            </a:r>
            <a:r>
              <a:rPr lang="en-US" sz="2000" dirty="0"/>
              <a:t> das </a:t>
            </a:r>
            <a:r>
              <a:rPr lang="en-US" sz="2000" dirty="0" err="1"/>
              <a:t>políticas</a:t>
            </a:r>
            <a:r>
              <a:rPr lang="en-US" sz="2000" dirty="0"/>
              <a:t>: </a:t>
            </a:r>
            <a:r>
              <a:rPr lang="en-US" sz="2000" b="1" i="1" dirty="0"/>
              <a:t>fuzzy</a:t>
            </a:r>
            <a:r>
              <a:rPr lang="en-US" sz="2000" b="1" dirty="0"/>
              <a:t>-TOPSIS</a:t>
            </a:r>
            <a:r>
              <a:rPr lang="en-US" sz="2000" dirty="0"/>
              <a:t>. </a:t>
            </a:r>
          </a:p>
          <a:p>
            <a:pPr marL="9144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pt-BR" sz="2000" dirty="0"/>
              <a:t>Os números </a:t>
            </a:r>
            <a:r>
              <a:rPr lang="pt-BR" sz="2000" i="1" dirty="0" err="1"/>
              <a:t>fuzzy</a:t>
            </a:r>
            <a:r>
              <a:rPr lang="pt-BR" sz="2000" dirty="0"/>
              <a:t> tratam as incertezas das escolhas dos especialistas consultados.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Para tanto, foram entrevistados 30 especialistas.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Para definição dos pesos dos critérios utilizados, foram ouvidos especialistas do MME e MDIC.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en-US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533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16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2286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71D24C3D-64F5-62B4-CA69-4AE2C7FFED78}"/>
              </a:ext>
            </a:extLst>
          </p:cNvPr>
          <p:cNvSpPr txBox="1">
            <a:spLocks/>
          </p:cNvSpPr>
          <p:nvPr/>
        </p:nvSpPr>
        <p:spPr>
          <a:xfrm>
            <a:off x="0" y="77727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  Metodologia para seleção das 4 Políticas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E3D4B56-17BE-A13A-AD6B-689AABBC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84" y="1185504"/>
            <a:ext cx="10932337" cy="3752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Assim, as 4 políticas foram selecionadas: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en-US" sz="2000" dirty="0"/>
          </a:p>
          <a:p>
            <a:endParaRPr lang="pt-BR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7F972F-F33E-C246-537D-C66D759D4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581" y="1895755"/>
            <a:ext cx="9097529" cy="4157473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D5CE3B7-3FA4-67B7-589E-A425C31ED128}"/>
              </a:ext>
            </a:extLst>
          </p:cNvPr>
          <p:cNvSpPr/>
          <p:nvPr/>
        </p:nvSpPr>
        <p:spPr>
          <a:xfrm>
            <a:off x="1553889" y="2211342"/>
            <a:ext cx="9072069" cy="11509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5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2286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145394" y="260305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Política de Cogeração e Recuperação de Calor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C7AFDD9-6139-302D-F5C1-CEB83CBF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" y="1271811"/>
            <a:ext cx="11507912" cy="48842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Identificação do problema regulatório</a:t>
            </a:r>
            <a:r>
              <a:rPr lang="pt-BR" sz="2000" dirty="0"/>
              <a:t>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Baixa implementação de projetos de cogeração distribuída e aquisição frequente de fornos e caldeiras sem a incorporação de dispositivos de recuperação de calor.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Objetivo da medida proposta:</a:t>
            </a: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Incentivar a adoção de tecnologias de cogeração distribuída e recuperação de calor residual e  tornar obrigatória a aquisição de equipamentos de recuperação de calor em fornos e caldeiras em casos específicos.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Estratégia possível de implementação: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Engajamento dos </a:t>
            </a:r>
            <a:r>
              <a:rPr lang="pt-BR" sz="2000" i="1" dirty="0"/>
              <a:t>stakeholders</a:t>
            </a:r>
            <a:r>
              <a:rPr lang="pt-BR" sz="2000" dirty="0"/>
              <a:t>, nova regulamentação, subsídios financeiros, AIR, parcerias internacionais, implementação e monitoramento, comunicação e revisão periódica.	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b="1" dirty="0"/>
          </a:p>
          <a:p>
            <a:pPr marL="0" indent="0" algn="just">
              <a:lnSpc>
                <a:spcPct val="100000"/>
              </a:lnSpc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1974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18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2286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126344" y="260305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Política de Treinamento e Educação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C7AFDD9-6139-302D-F5C1-CEB83CBF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" y="1271811"/>
            <a:ext cx="11507912" cy="48842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Identificação do problema regulatório</a:t>
            </a:r>
            <a:r>
              <a:rPr lang="pt-BR" sz="2000" dirty="0"/>
              <a:t>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Carência de profissionais e políticas de capacitação para eficiência energética térmica além de elevado custo das certificações internacionais.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Objetivo da medida proposta:</a:t>
            </a: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Criar uma certificação nacional financeiramente acessível para formação de profissionais visando suprir a lacuna identificada.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Estratégia possível de implementação: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Engajamento dos </a:t>
            </a:r>
            <a:r>
              <a:rPr lang="pt-BR" sz="2000" i="1" dirty="0"/>
              <a:t>stakeholders</a:t>
            </a:r>
            <a:r>
              <a:rPr lang="pt-BR" sz="2000" dirty="0"/>
              <a:t>, criação de uma certificação, definição dos órgãos certificadores, capacitação dos multiplicadores, definição dos requisitos dos candidatos e áreas do conhecimento, frequência e modalidade de capacitação.</a:t>
            </a:r>
            <a:endParaRPr lang="pt-BR" sz="2000" b="1" dirty="0"/>
          </a:p>
          <a:p>
            <a:pPr marL="0" indent="0" algn="just">
              <a:lnSpc>
                <a:spcPct val="100000"/>
              </a:lnSpc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4579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19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2286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135869" y="260305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Política de Gestão Energética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C7AFDD9-6139-302D-F5C1-CEB83CBF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" y="1271811"/>
            <a:ext cx="11507912" cy="48842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Identificação do problema regulatório</a:t>
            </a:r>
            <a:r>
              <a:rPr lang="pt-BR" sz="2000" dirty="0"/>
              <a:t>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Baixa implementação de sistemas de gestão energética pela indústria.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Objetivo da medida proposta:</a:t>
            </a: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Incentivar as empresas a implantarem sistemas de gestão. Para tanto, deve-se capacitar profissionais, aumentar a disponibilidade de organismos acreditadores e estabelecer </a:t>
            </a:r>
            <a:r>
              <a:rPr lang="pt-BR" sz="2000" i="1" dirty="0"/>
              <a:t>benchmarks</a:t>
            </a:r>
            <a:r>
              <a:rPr lang="pt-BR" sz="2000" dirty="0"/>
              <a:t> para os diversos segmentos industriais.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Estratégia possível de implementação: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Campanhas de conscientização, desenvolvimento de ferramentas digitais, estabelecimento de parcerias e criação de incentivos fiscais (medidores e sistema de gestão).</a:t>
            </a:r>
            <a:endParaRPr lang="pt-BR" sz="2000" b="1" dirty="0"/>
          </a:p>
          <a:p>
            <a:pPr marL="0" indent="0" algn="just">
              <a:lnSpc>
                <a:spcPct val="100000"/>
              </a:lnSpc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577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588943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R</a:t>
            </a:r>
            <a:r>
              <a:rPr lang="pt-BR" sz="3200" dirty="0" err="1"/>
              <a:t>esumo</a:t>
            </a:r>
            <a:r>
              <a:rPr lang="pt-BR" sz="3200" dirty="0"/>
              <a:t> da apresentação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1BB64D-5AE6-2FF3-52C6-E8B04FCB0E30}"/>
              </a:ext>
            </a:extLst>
          </p:cNvPr>
          <p:cNvSpPr txBox="1"/>
          <p:nvPr/>
        </p:nvSpPr>
        <p:spPr>
          <a:xfrm>
            <a:off x="478067" y="1374950"/>
            <a:ext cx="11434340" cy="342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err="1"/>
              <a:t>Metodologia</a:t>
            </a:r>
            <a:r>
              <a:rPr lang="es-ES" sz="2400" dirty="0"/>
              <a:t> </a:t>
            </a:r>
            <a:r>
              <a:rPr lang="es-ES" sz="2400" dirty="0" err="1"/>
              <a:t>empregada</a:t>
            </a:r>
            <a:r>
              <a:rPr lang="es-ES" sz="2400" dirty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Mapa </a:t>
            </a:r>
            <a:r>
              <a:rPr lang="es-ES" sz="2400" dirty="0" err="1"/>
              <a:t>interativo</a:t>
            </a:r>
            <a:r>
              <a:rPr lang="es-ES" sz="2400" dirty="0"/>
              <a:t> de </a:t>
            </a:r>
            <a:r>
              <a:rPr lang="es-ES" sz="2400" dirty="0" err="1"/>
              <a:t>potenciais</a:t>
            </a:r>
            <a:r>
              <a:rPr lang="es-ES" sz="2400" dirty="0"/>
              <a:t> de EE térmica;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Instrumentos regulatórios analisados e políticas propostas;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Cenários de economia de energia térmica e impactos possíveis; 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Plano de ação proposto.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827" y="955850"/>
            <a:ext cx="1336144" cy="9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2286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97769" y="260305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Política de Inovação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C7AFDD9-6139-302D-F5C1-CEB83CBF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" y="1271811"/>
            <a:ext cx="11507912" cy="48842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Identificação do problema regulatório</a:t>
            </a:r>
            <a:r>
              <a:rPr lang="pt-BR" sz="2000" dirty="0"/>
              <a:t>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Baixa intensidade dos gastos em atividades de PD&amp;I e EE no setor industrial nos últimos anos.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Objetivo da medida proposta:</a:t>
            </a: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Incorporar no programa de P&amp;D da ANP uma tipologia de projetos de EE térmica industrial.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/>
              <a:t>Estratégia possível de implementação: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dirty="0"/>
              <a:t>Definir governança e metas mensuráveis, critérios de seleção de PD&amp;I, parcerias com </a:t>
            </a:r>
            <a:r>
              <a:rPr lang="pt-BR" sz="2000" dirty="0" err="1"/>
              <a:t>ICTs</a:t>
            </a:r>
            <a:r>
              <a:rPr lang="pt-BR" sz="2000" dirty="0"/>
              <a:t> e fabricantes, compartilhamento de resultados e incentivos e estratégias de comunicação que motivem as indústrias a adotar as inovações. </a:t>
            </a:r>
            <a:endParaRPr lang="pt-BR" sz="2000" b="1" dirty="0"/>
          </a:p>
          <a:p>
            <a:pPr marL="0" indent="0" algn="just">
              <a:lnSpc>
                <a:spcPct val="100000"/>
              </a:lnSpc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9211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500" dirty="0">
                <a:solidFill>
                  <a:schemeClr val="bg2"/>
                </a:solidFill>
              </a:rPr>
              <a:t> 4. Cenários de economia de energia térmica e impactos possíveis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A6FAFB-A7A1-B213-7FD8-100F405F9C52}"/>
              </a:ext>
            </a:extLst>
          </p:cNvPr>
          <p:cNvSpPr/>
          <p:nvPr/>
        </p:nvSpPr>
        <p:spPr>
          <a:xfrm>
            <a:off x="5148776" y="6453554"/>
            <a:ext cx="5630594" cy="369277"/>
          </a:xfrm>
          <a:prstGeom prst="rect">
            <a:avLst/>
          </a:prstGeom>
          <a:solidFill>
            <a:srgbClr val="2D2E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07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24381D9-582F-0691-79C9-E0BCECB5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22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400050" y="470731"/>
            <a:ext cx="9009795" cy="35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Resultados: Energia conservada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36E6B8D-4A29-C8B7-27FF-0DE5E4568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04558"/>
              </p:ext>
            </p:extLst>
          </p:nvPr>
        </p:nvGraphicFramePr>
        <p:xfrm>
          <a:off x="537375" y="1368938"/>
          <a:ext cx="6725332" cy="4120124"/>
        </p:xfrm>
        <a:graphic>
          <a:graphicData uri="http://schemas.openxmlformats.org/drawingml/2006/table">
            <a:tbl>
              <a:tblPr firstRow="1" firstCol="1" bandRow="1"/>
              <a:tblGrid>
                <a:gridCol w="2639107">
                  <a:extLst>
                    <a:ext uri="{9D8B030D-6E8A-4147-A177-3AD203B41FA5}">
                      <a16:colId xmlns:a16="http://schemas.microsoft.com/office/drawing/2014/main" val="1314030648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3006112199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3997965631"/>
                    </a:ext>
                  </a:extLst>
                </a:gridCol>
              </a:tblGrid>
              <a:tr h="914998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Segmento industrial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Energia Conservada 2030 [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Energia Conservada 2050 [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196143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Cimento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789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Ferro Gusa &amp; Aço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8956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Mineração &amp; Pelotização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458030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Não Ferrosos e outros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 metalurgia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81823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Químico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6990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Alimentos &amp; Bebidas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3495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Têxtil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44900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Celulose &amp; Papel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67796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Cerâmica &amp; Vidro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1288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0649"/>
                  </a:ext>
                </a:extLst>
              </a:tr>
              <a:tr h="3090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484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2989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8645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93ADEE4-5068-310C-22C5-5E48AA7AA934}"/>
              </a:ext>
            </a:extLst>
          </p:cNvPr>
          <p:cNvSpPr txBox="1"/>
          <p:nvPr/>
        </p:nvSpPr>
        <p:spPr>
          <a:xfrm>
            <a:off x="7699392" y="4842731"/>
            <a:ext cx="39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ym typeface="Wingdings" panose="05000000000000000000" pitchFamily="2" charset="2"/>
              </a:rPr>
              <a:t> </a:t>
            </a:r>
            <a:r>
              <a:rPr lang="pt-BR" b="1" dirty="0"/>
              <a:t>19% da energia conservada prevista no </a:t>
            </a:r>
            <a:r>
              <a:rPr lang="pt-BR" b="1" dirty="0" err="1"/>
              <a:t>PDEf</a:t>
            </a:r>
            <a:r>
              <a:rPr lang="pt-BR" b="1" dirty="0"/>
              <a:t> em 2030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9302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23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272214" y="499306"/>
            <a:ext cx="9061431" cy="247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Resultados: Energia conservada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F1E2CC0-B5C1-02D6-ECDE-FB7EED16A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3106"/>
              </p:ext>
            </p:extLst>
          </p:nvPr>
        </p:nvGraphicFramePr>
        <p:xfrm>
          <a:off x="296328" y="1752794"/>
          <a:ext cx="10688823" cy="2249879"/>
        </p:xfrm>
        <a:graphic>
          <a:graphicData uri="http://schemas.openxmlformats.org/drawingml/2006/table">
            <a:tbl>
              <a:tblPr firstRow="1" firstCol="1" bandRow="1"/>
              <a:tblGrid>
                <a:gridCol w="4247097">
                  <a:extLst>
                    <a:ext uri="{9D8B030D-6E8A-4147-A177-3AD203B41FA5}">
                      <a16:colId xmlns:a16="http://schemas.microsoft.com/office/drawing/2014/main" val="3360595348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152448359"/>
                    </a:ext>
                  </a:extLst>
                </a:gridCol>
                <a:gridCol w="1644483">
                  <a:extLst>
                    <a:ext uri="{9D8B030D-6E8A-4147-A177-3AD203B41FA5}">
                      <a16:colId xmlns:a16="http://schemas.microsoft.com/office/drawing/2014/main" val="882376150"/>
                    </a:ext>
                  </a:extLst>
                </a:gridCol>
                <a:gridCol w="1592805">
                  <a:extLst>
                    <a:ext uri="{9D8B030D-6E8A-4147-A177-3AD203B41FA5}">
                      <a16:colId xmlns:a16="http://schemas.microsoft.com/office/drawing/2014/main" val="2105097430"/>
                    </a:ext>
                  </a:extLst>
                </a:gridCol>
                <a:gridCol w="1642338">
                  <a:extLst>
                    <a:ext uri="{9D8B030D-6E8A-4147-A177-3AD203B41FA5}">
                      <a16:colId xmlns:a16="http://schemas.microsoft.com/office/drawing/2014/main" val="2460232861"/>
                    </a:ext>
                  </a:extLst>
                </a:gridCol>
              </a:tblGrid>
              <a:tr h="6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Promulgação de políticas públicas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2023-2025         (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2026-2030        (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2031-2040   (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2041-2050 (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71368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Políticas: Treinamento e educação, Gestão energética e Inovação.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15.929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87.354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331.403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238.685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7732"/>
                  </a:ext>
                </a:extLst>
              </a:tr>
              <a:tr h="445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Políticas: Treinamento e educação, Gestão energética, Inovação e Programa de cogeração.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74.154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409.675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1.489.845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1.015.197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06945"/>
                  </a:ext>
                </a:extLst>
              </a:tr>
              <a:tr h="568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Impactos somente das tecnologias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58.225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322.321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1.158.442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776.511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17371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B0FF2782-D417-89E9-C742-773740085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3540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6BCE611-ED27-F596-460A-69FEECD5D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74645"/>
              </p:ext>
            </p:extLst>
          </p:nvPr>
        </p:nvGraphicFramePr>
        <p:xfrm>
          <a:off x="296329" y="4203696"/>
          <a:ext cx="10688822" cy="2060524"/>
        </p:xfrm>
        <a:graphic>
          <a:graphicData uri="http://schemas.openxmlformats.org/drawingml/2006/table">
            <a:tbl>
              <a:tblPr firstRow="1" firstCol="1" bandRow="1"/>
              <a:tblGrid>
                <a:gridCol w="3559219">
                  <a:extLst>
                    <a:ext uri="{9D8B030D-6E8A-4147-A177-3AD203B41FA5}">
                      <a16:colId xmlns:a16="http://schemas.microsoft.com/office/drawing/2014/main" val="818104343"/>
                    </a:ext>
                  </a:extLst>
                </a:gridCol>
                <a:gridCol w="1839575">
                  <a:extLst>
                    <a:ext uri="{9D8B030D-6E8A-4147-A177-3AD203B41FA5}">
                      <a16:colId xmlns:a16="http://schemas.microsoft.com/office/drawing/2014/main" val="461837467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val="3641767653"/>
                    </a:ext>
                  </a:extLst>
                </a:gridCol>
                <a:gridCol w="1659835">
                  <a:extLst>
                    <a:ext uri="{9D8B030D-6E8A-4147-A177-3AD203B41FA5}">
                      <a16:colId xmlns:a16="http://schemas.microsoft.com/office/drawing/2014/main" val="2080995385"/>
                    </a:ext>
                  </a:extLst>
                </a:gridCol>
                <a:gridCol w="1870967">
                  <a:extLst>
                    <a:ext uri="{9D8B030D-6E8A-4147-A177-3AD203B41FA5}">
                      <a16:colId xmlns:a16="http://schemas.microsoft.com/office/drawing/2014/main" val="1261882582"/>
                    </a:ext>
                  </a:extLst>
                </a:gridCol>
              </a:tblGrid>
              <a:tr h="497834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Detalhamento: Impacto das tecnologias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2023-2025              (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2026-2030                 (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2031-2040     (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2041-2050         (</a:t>
                      </a:r>
                      <a:r>
                        <a:rPr lang="pt-BR" sz="15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tep</a:t>
                      </a: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503564"/>
                  </a:ext>
                </a:extLst>
              </a:tr>
              <a:tr h="247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5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Pré-aquecedor</a:t>
                      </a:r>
                      <a:endParaRPr lang="pt-BR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8.734 (15%)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45.125 (14%)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150.597 (13%)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93.181 (12%)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226465"/>
                  </a:ext>
                </a:extLst>
              </a:tr>
              <a:tr h="193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Controle em malha fechada de oxigênio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8.734 (15%)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48.348 (15%)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173.766 (15%)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116.477 (15%)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59531"/>
                  </a:ext>
                </a:extLst>
              </a:tr>
              <a:tr h="247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Economizador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8.734 (15%)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45.125 (14%)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150.597 (13%)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93.181 (12%)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04940"/>
                  </a:ext>
                </a:extLst>
              </a:tr>
              <a:tr h="187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Cogeração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23.290 (40%)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119.259 (37%)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393.870 (34%)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240.718 (31%)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65337"/>
                  </a:ext>
                </a:extLst>
              </a:tr>
              <a:tr h="247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Bomba de calor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8.734 (15%)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64.464 (20%)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289.611 (25%)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232.953 (30%)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502404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2553C836-F2A4-299E-B751-DD876FB8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24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556456"/>
            <a:ext cx="9061431" cy="222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Impactos esperados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96F7C44-60B2-8CA7-2128-09F1BFF5A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36654"/>
              </p:ext>
            </p:extLst>
          </p:nvPr>
        </p:nvGraphicFramePr>
        <p:xfrm>
          <a:off x="683580" y="1053190"/>
          <a:ext cx="8765219" cy="2453132"/>
        </p:xfrm>
        <a:graphic>
          <a:graphicData uri="http://schemas.openxmlformats.org/drawingml/2006/table">
            <a:tbl>
              <a:tblPr firstRow="1" firstCol="1" bandRow="1"/>
              <a:tblGrid>
                <a:gridCol w="3411811">
                  <a:extLst>
                    <a:ext uri="{9D8B030D-6E8A-4147-A177-3AD203B41FA5}">
                      <a16:colId xmlns:a16="http://schemas.microsoft.com/office/drawing/2014/main" val="3443388528"/>
                    </a:ext>
                  </a:extLst>
                </a:gridCol>
                <a:gridCol w="1722496">
                  <a:extLst>
                    <a:ext uri="{9D8B030D-6E8A-4147-A177-3AD203B41FA5}">
                      <a16:colId xmlns:a16="http://schemas.microsoft.com/office/drawing/2014/main" val="2513141014"/>
                    </a:ext>
                  </a:extLst>
                </a:gridCol>
                <a:gridCol w="1266993">
                  <a:extLst>
                    <a:ext uri="{9D8B030D-6E8A-4147-A177-3AD203B41FA5}">
                      <a16:colId xmlns:a16="http://schemas.microsoft.com/office/drawing/2014/main" val="2787466225"/>
                    </a:ext>
                  </a:extLst>
                </a:gridCol>
                <a:gridCol w="1241483">
                  <a:extLst>
                    <a:ext uri="{9D8B030D-6E8A-4147-A177-3AD203B41FA5}">
                      <a16:colId xmlns:a16="http://schemas.microsoft.com/office/drawing/2014/main" val="2860336965"/>
                    </a:ext>
                  </a:extLst>
                </a:gridCol>
                <a:gridCol w="1122436">
                  <a:extLst>
                    <a:ext uri="{9D8B030D-6E8A-4147-A177-3AD203B41FA5}">
                      <a16:colId xmlns:a16="http://schemas.microsoft.com/office/drawing/2014/main" val="2377661036"/>
                    </a:ext>
                  </a:extLst>
                </a:gridCol>
              </a:tblGrid>
              <a:tr h="718032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GEE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2023-2025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[tCO2eq]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2026-2030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[tCO2eq]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2031-2040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[tCO2eq]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2041-2050</a:t>
                      </a: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15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[tCO2eq]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165448"/>
                  </a:ext>
                </a:extLst>
              </a:tr>
              <a:tr h="448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Políticas: Treinamento e educação, Gestão energética e Inovação.</a:t>
                      </a:r>
                    </a:p>
                  </a:txBody>
                  <a:tcPr marL="68580" marR="6858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17.137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86.971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398.107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340.648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3318982"/>
                  </a:ext>
                </a:extLst>
              </a:tr>
              <a:tr h="448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Políticas: Treinamento e educação, Gestão energética, Inovação e Programa de cogeração.</a:t>
                      </a:r>
                    </a:p>
                  </a:txBody>
                  <a:tcPr marL="68580" marR="6858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80.982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414.822</a:t>
                      </a:r>
                      <a:endParaRPr lang="pt-BR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1.882.682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1.587.556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32078"/>
                  </a:ext>
                </a:extLst>
              </a:tr>
              <a:tr h="448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Impactos somente das tecnologias</a:t>
                      </a:r>
                    </a:p>
                  </a:txBody>
                  <a:tcPr marL="68580" marR="6858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63.845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327.852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1.484.575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5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1.246.907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5459775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65699E4D-53BD-7C9B-9A49-B770D685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3540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B53B432-8055-9326-6CC0-55DC99FD4F0C}"/>
              </a:ext>
            </a:extLst>
          </p:cNvPr>
          <p:cNvSpPr txBox="1"/>
          <p:nvPr/>
        </p:nvSpPr>
        <p:spPr>
          <a:xfrm>
            <a:off x="697223" y="3903863"/>
            <a:ext cx="609858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Outros impactos calculados: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Redução da intensidade energética;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Impacto na produtividade;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Empregos gerados;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Efeito no orçamento público;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Economia financeira;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Emissões evitadas (CO, </a:t>
            </a:r>
            <a:r>
              <a:rPr lang="pt-BR" sz="1600" dirty="0" err="1"/>
              <a:t>Nox</a:t>
            </a:r>
            <a:r>
              <a:rPr lang="pt-BR" sz="1600" dirty="0"/>
              <a:t>, </a:t>
            </a:r>
            <a:r>
              <a:rPr lang="pt-BR" sz="1600" dirty="0" err="1"/>
              <a:t>Sox</a:t>
            </a:r>
            <a:r>
              <a:rPr lang="pt-BR" sz="1600" dirty="0"/>
              <a:t> e MP); 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Impacto na saúde (DALY).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E5555E-0B73-9360-6F63-57E44607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AE3FD3-084F-4380-9A28-BF1B12B48385}"/>
              </a:ext>
            </a:extLst>
          </p:cNvPr>
          <p:cNvSpPr txBox="1"/>
          <p:nvPr/>
        </p:nvSpPr>
        <p:spPr>
          <a:xfrm>
            <a:off x="6400386" y="4631634"/>
            <a:ext cx="4415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Economia Financeira esperada das </a:t>
            </a:r>
          </a:p>
          <a:p>
            <a:pPr algn="ctr"/>
            <a:r>
              <a:rPr lang="pt-BR" b="1" dirty="0"/>
              <a:t>4 políticas (Horizonte 2050):</a:t>
            </a:r>
          </a:p>
          <a:p>
            <a:pPr algn="ctr"/>
            <a:endParaRPr lang="pt-BR" sz="1400" dirty="0"/>
          </a:p>
          <a:p>
            <a:pPr algn="ctr"/>
            <a:r>
              <a:rPr lang="pt-BR" sz="3000" b="1" dirty="0"/>
              <a:t>R$ 7,5 bilhões </a:t>
            </a:r>
          </a:p>
        </p:txBody>
      </p:sp>
    </p:spTree>
    <p:extLst>
      <p:ext uri="{BB962C8B-B14F-4D97-AF65-F5344CB8AC3E}">
        <p14:creationId xmlns:p14="http://schemas.microsoft.com/office/powerpoint/2010/main" val="21470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500" dirty="0">
                <a:solidFill>
                  <a:schemeClr val="bg2"/>
                </a:solidFill>
              </a:rPr>
              <a:t> 5. Planos de ação propostos</a:t>
            </a:r>
            <a:br>
              <a:rPr lang="pt-BR" sz="4500" dirty="0">
                <a:solidFill>
                  <a:schemeClr val="bg2"/>
                </a:solidFill>
              </a:rPr>
            </a:br>
            <a:r>
              <a:rPr lang="pt-BR" sz="4500" dirty="0">
                <a:solidFill>
                  <a:schemeClr val="bg2"/>
                </a:solidFill>
              </a:rPr>
              <a:t>para as políticas possíveis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9A3086-30ED-CF4E-B839-6C38B1D15AC7}"/>
              </a:ext>
            </a:extLst>
          </p:cNvPr>
          <p:cNvSpPr/>
          <p:nvPr/>
        </p:nvSpPr>
        <p:spPr>
          <a:xfrm>
            <a:off x="5148776" y="6453554"/>
            <a:ext cx="5630594" cy="369277"/>
          </a:xfrm>
          <a:prstGeom prst="rect">
            <a:avLst/>
          </a:prstGeom>
          <a:solidFill>
            <a:srgbClr val="2D2E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00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26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9A509C2-CB23-20BB-9591-43D4C010C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3873"/>
              </p:ext>
            </p:extLst>
          </p:nvPr>
        </p:nvGraphicFramePr>
        <p:xfrm>
          <a:off x="315040" y="1379096"/>
          <a:ext cx="9581435" cy="5035139"/>
        </p:xfrm>
        <a:graphic>
          <a:graphicData uri="http://schemas.openxmlformats.org/drawingml/2006/table">
            <a:tbl>
              <a:tblPr firstRow="1" firstCol="1" bandRow="1"/>
              <a:tblGrid>
                <a:gridCol w="3943766">
                  <a:extLst>
                    <a:ext uri="{9D8B030D-6E8A-4147-A177-3AD203B41FA5}">
                      <a16:colId xmlns:a16="http://schemas.microsoft.com/office/drawing/2014/main" val="354405823"/>
                    </a:ext>
                  </a:extLst>
                </a:gridCol>
                <a:gridCol w="5637669">
                  <a:extLst>
                    <a:ext uri="{9D8B030D-6E8A-4147-A177-3AD203B41FA5}">
                      <a16:colId xmlns:a16="http://schemas.microsoft.com/office/drawing/2014/main" val="3282702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lear Sans (Co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pt-BR" sz="1400" dirty="0">
                        <a:effectLst/>
                        <a:latin typeface="Clear Sans (Co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lear Sans (Co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Agentes envolvidos</a:t>
                      </a:r>
                      <a:endParaRPr lang="pt-BR" sz="1400" dirty="0">
                        <a:effectLst/>
                        <a:latin typeface="Clear Sans (Co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44577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1.1 Envolver e engajar os principais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atores do mercado de cogeração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 de recuperação de calor residual.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Produtores de energia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Associações do setor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Órgãos reguladores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Empresas de distribuição de energia; 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Consumidores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6361802"/>
                  </a:ext>
                </a:extLst>
              </a:tr>
              <a:tr h="5891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1.2 Elaborar proposta de regulamentação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e ANEEL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Atores do mercado de cogeração e de recuperação de calor residual 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0958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1.3 Estruturar subsídios financeiros, tarifas diferenciadas, incentivos fiscais ou outros mecanismos.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Ministério da Fazenda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BNDES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333370"/>
                  </a:ext>
                </a:extLst>
              </a:tr>
              <a:tr h="5098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1.4 Realizar a Análise de Impacto Regulatório (AIR)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Ministério da Fazenda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MDIC 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MMA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50253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1.5 Estabelecer parcerias internacionais.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MME, Ministério da Fazenda, MDIC e MMA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7596466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1.6 Realizar campanhas de comunicação e conscientização junto às indústrias.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MME e COGEN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08399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B970D574-3973-6D3C-5A55-EFEB3D42313C}"/>
              </a:ext>
            </a:extLst>
          </p:cNvPr>
          <p:cNvSpPr/>
          <p:nvPr/>
        </p:nvSpPr>
        <p:spPr>
          <a:xfrm>
            <a:off x="267415" y="931000"/>
            <a:ext cx="2398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Fase inicial: 2024-2025</a:t>
            </a:r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id="{1C8DFF56-4726-4A22-E536-C36B7463DF35}"/>
              </a:ext>
            </a:extLst>
          </p:cNvPr>
          <p:cNvSpPr txBox="1">
            <a:spLocks/>
          </p:cNvSpPr>
          <p:nvPr/>
        </p:nvSpPr>
        <p:spPr>
          <a:xfrm>
            <a:off x="257890" y="481866"/>
            <a:ext cx="9061431" cy="329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>
                <a:solidFill>
                  <a:srgbClr val="65B32E"/>
                </a:solidFill>
                <a:latin typeface="Clear Sans"/>
              </a:rPr>
              <a:t>Política de C</a:t>
            </a:r>
            <a:r>
              <a:rPr kumimoji="0" lang="pt-B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ogeração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 e Recuperação de Calor</a:t>
            </a:r>
          </a:p>
        </p:txBody>
      </p:sp>
    </p:spTree>
    <p:extLst>
      <p:ext uri="{BB962C8B-B14F-4D97-AF65-F5344CB8AC3E}">
        <p14:creationId xmlns:p14="http://schemas.microsoft.com/office/powerpoint/2010/main" val="385314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27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265700" y="454682"/>
            <a:ext cx="9061431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Política de Treinamento e Educação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9A509C2-CB23-20BB-9591-43D4C010C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882678"/>
              </p:ext>
            </p:extLst>
          </p:nvPr>
        </p:nvGraphicFramePr>
        <p:xfrm>
          <a:off x="342902" y="1869845"/>
          <a:ext cx="9534523" cy="4299670"/>
        </p:xfrm>
        <a:graphic>
          <a:graphicData uri="http://schemas.openxmlformats.org/drawingml/2006/table">
            <a:tbl>
              <a:tblPr firstRow="1" firstCol="1" bandRow="1"/>
              <a:tblGrid>
                <a:gridCol w="5801578">
                  <a:extLst>
                    <a:ext uri="{9D8B030D-6E8A-4147-A177-3AD203B41FA5}">
                      <a16:colId xmlns:a16="http://schemas.microsoft.com/office/drawing/2014/main" val="354405823"/>
                    </a:ext>
                  </a:extLst>
                </a:gridCol>
                <a:gridCol w="3732945">
                  <a:extLst>
                    <a:ext uri="{9D8B030D-6E8A-4147-A177-3AD203B41FA5}">
                      <a16:colId xmlns:a16="http://schemas.microsoft.com/office/drawing/2014/main" val="3282702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lear Sans (Co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pt-BR" sz="1400" dirty="0">
                        <a:effectLst/>
                        <a:latin typeface="Clear Sans (Co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lear Sans (Co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Agentes envolvidos</a:t>
                      </a:r>
                      <a:endParaRPr lang="pt-BR" sz="1400" dirty="0">
                        <a:effectLst/>
                        <a:latin typeface="Clear Sans (Co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44577"/>
                  </a:ext>
                </a:extLst>
              </a:tr>
              <a:tr h="368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1.1 Definir a estrutura de governança.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ANP, SENAI, universidades, certificadoras.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63618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1.2 Definir uma estratégia de divulgação do programa.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ANP, CNI, SENAI, MDIC, MME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09583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1.3 Definir as fontes e mecanismos de financiamento.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ANP,</a:t>
                      </a: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MME, SENAI, CNI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33337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1.3 Criar um certificado nacional de gestão energética com foco em sistemas térmicos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(governança)</a:t>
                      </a: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Academia, SENAI, CNI, ABESCO, ABNT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50253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1.4 Definir os órgãos que serão responsáveis pela certificação.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(governança)</a:t>
                      </a: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Academia, SENAI, CNI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7596466"/>
                  </a:ext>
                </a:extLst>
              </a:tr>
              <a:tr h="6034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1.5 Selecionar e capacitar os multiplicadores e instrutores.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(governança)</a:t>
                      </a: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Academia, SENAI, CNI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08399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1.6 Definir as metas e os indicadores da política proposta.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(governança)</a:t>
                      </a: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Academia, SENAI, CNI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6316469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1.7 Definir a estratégia de fiscalização e monitoramento.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(governança)</a:t>
                      </a: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MME, SENAI, CNI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34872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B970D574-3973-6D3C-5A55-EFEB3D42313C}"/>
              </a:ext>
            </a:extLst>
          </p:cNvPr>
          <p:cNvSpPr/>
          <p:nvPr/>
        </p:nvSpPr>
        <p:spPr>
          <a:xfrm>
            <a:off x="265700" y="1427536"/>
            <a:ext cx="2398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Fase inicial: 2024-2025</a:t>
            </a:r>
          </a:p>
        </p:txBody>
      </p:sp>
    </p:spTree>
    <p:extLst>
      <p:ext uri="{BB962C8B-B14F-4D97-AF65-F5344CB8AC3E}">
        <p14:creationId xmlns:p14="http://schemas.microsoft.com/office/powerpoint/2010/main" val="4282567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28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265700" y="485775"/>
            <a:ext cx="9061431" cy="257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Política de G</a:t>
            </a:r>
            <a:r>
              <a:rPr lang="pt-BR" sz="3200" dirty="0">
                <a:solidFill>
                  <a:srgbClr val="65B32E"/>
                </a:solidFill>
                <a:latin typeface="Clear Sans"/>
              </a:rPr>
              <a:t>estão Energética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Clear Sans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9A509C2-CB23-20BB-9591-43D4C010C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12076"/>
              </p:ext>
            </p:extLst>
          </p:nvPr>
        </p:nvGraphicFramePr>
        <p:xfrm>
          <a:off x="378778" y="1912444"/>
          <a:ext cx="10946447" cy="4040246"/>
        </p:xfrm>
        <a:graphic>
          <a:graphicData uri="http://schemas.openxmlformats.org/drawingml/2006/table">
            <a:tbl>
              <a:tblPr firstRow="1" firstCol="1" bandRow="1"/>
              <a:tblGrid>
                <a:gridCol w="7831772">
                  <a:extLst>
                    <a:ext uri="{9D8B030D-6E8A-4147-A177-3AD203B41FA5}">
                      <a16:colId xmlns:a16="http://schemas.microsoft.com/office/drawing/2014/main" val="354405823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3282702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lear Sans (Co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pt-BR" sz="1400" dirty="0">
                        <a:effectLst/>
                        <a:latin typeface="Clear Sans (Co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lear Sans (Co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Agentes envolvidos</a:t>
                      </a:r>
                      <a:endParaRPr lang="pt-BR" sz="1400" dirty="0">
                        <a:effectLst/>
                        <a:latin typeface="Clear Sans (Co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44577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 – Estabelecer uma estrutura de governança.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MME, MDIC, MMA, ANP, CNI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6361802"/>
                  </a:ext>
                </a:extLst>
              </a:tr>
              <a:tr h="4789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1.2 - Estabelecer campanhas de conscientização para as empresas.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MME, MDIC, CNI, SENAI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09583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1.3 - Desenvolver ferramentas digitais para implantação de sistemas de gestão energética com baixo custo operacional.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MME, SENAI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33337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1.4 - Estabelecer parcerias com entidades como SENAI e SEBRAE para fornecer apoio técnico às empresas.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MME, MDIC, MCTI, SENAI, SEBRAE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50253"/>
                  </a:ext>
                </a:extLst>
              </a:tr>
              <a:tr h="1529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1.5 - Criar incentivos fiscais para a compra de sistemas de medição.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MME, MCTI, MDIC, </a:t>
                      </a:r>
                      <a:r>
                        <a:rPr lang="pt-B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MFazenda</a:t>
                      </a: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MPlanejamento</a:t>
                      </a: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Orçamento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7596466"/>
                  </a:ext>
                </a:extLst>
              </a:tr>
              <a:tr h="4946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1.6 - Incentivar o estabelecimento e ampliação da oferta de cursos e treinamentos específicos sobre gestão energética.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MME, MEC, INMETRO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08399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1.7 - Estabelecer percentuais dos recursos oriundos da cláusula de PD&amp;I dos contratos das concessionárias do setor de petróleo e gás natural para financiamento.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ANP, MME, MDIC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6316469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B970D574-3973-6D3C-5A55-EFEB3D42313C}"/>
              </a:ext>
            </a:extLst>
          </p:cNvPr>
          <p:cNvSpPr/>
          <p:nvPr/>
        </p:nvSpPr>
        <p:spPr>
          <a:xfrm>
            <a:off x="312103" y="1478290"/>
            <a:ext cx="2398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Fase inicial: 2024-2025</a:t>
            </a:r>
          </a:p>
        </p:txBody>
      </p:sp>
    </p:spTree>
    <p:extLst>
      <p:ext uri="{BB962C8B-B14F-4D97-AF65-F5344CB8AC3E}">
        <p14:creationId xmlns:p14="http://schemas.microsoft.com/office/powerpoint/2010/main" val="1120434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29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265700" y="454682"/>
            <a:ext cx="9061431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Política de I</a:t>
            </a:r>
            <a:r>
              <a:rPr lang="pt-BR" sz="3200" dirty="0">
                <a:solidFill>
                  <a:srgbClr val="65B32E"/>
                </a:solidFill>
                <a:latin typeface="Clear Sans"/>
              </a:rPr>
              <a:t>novação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Clear Sans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2D51D8-3FB6-970D-A083-2B890F549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9A509C2-CB23-20BB-9591-43D4C010C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24684"/>
              </p:ext>
            </p:extLst>
          </p:nvPr>
        </p:nvGraphicFramePr>
        <p:xfrm>
          <a:off x="388034" y="1888142"/>
          <a:ext cx="11364742" cy="3881410"/>
        </p:xfrm>
        <a:graphic>
          <a:graphicData uri="http://schemas.openxmlformats.org/drawingml/2006/table">
            <a:tbl>
              <a:tblPr firstRow="1" firstCol="1" bandRow="1"/>
              <a:tblGrid>
                <a:gridCol w="7079566">
                  <a:extLst>
                    <a:ext uri="{9D8B030D-6E8A-4147-A177-3AD203B41FA5}">
                      <a16:colId xmlns:a16="http://schemas.microsoft.com/office/drawing/2014/main" val="354405823"/>
                    </a:ext>
                  </a:extLst>
                </a:gridCol>
                <a:gridCol w="4285176">
                  <a:extLst>
                    <a:ext uri="{9D8B030D-6E8A-4147-A177-3AD203B41FA5}">
                      <a16:colId xmlns:a16="http://schemas.microsoft.com/office/drawing/2014/main" val="3282702058"/>
                    </a:ext>
                  </a:extLst>
                </a:gridCol>
              </a:tblGrid>
              <a:tr h="38833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lear Sans (Co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pt-BR" sz="1400" dirty="0">
                        <a:effectLst/>
                        <a:latin typeface="Clear Sans (Co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lear Sans (Co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Agentes envolvidos</a:t>
                      </a:r>
                      <a:endParaRPr lang="pt-BR" sz="1400" dirty="0">
                        <a:effectLst/>
                        <a:latin typeface="Clear Sans (Co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44577"/>
                  </a:ext>
                </a:extLst>
              </a:tr>
              <a:tr h="41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1.1 Estabelecer uma estrutura de governança.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e </a:t>
                      </a:r>
                      <a:r>
                        <a:rPr lang="pt-BR" sz="1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Embrapii</a:t>
                      </a:r>
                      <a:endParaRPr lang="pt-BR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MCTI, MME, MMA, MDIC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6361802"/>
                  </a:ext>
                </a:extLst>
              </a:tr>
              <a:tr h="560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1.2 Estruturar a teoria da mudança e o modelo lógico do Programa de PD&amp;I em EE Térmica na Indústria.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ANP e </a:t>
                      </a:r>
                      <a:r>
                        <a:rPr lang="pt-BR" sz="1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Embrapii</a:t>
                      </a: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MCTI, MME, MMA, MDIC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09583"/>
                  </a:ext>
                </a:extLst>
              </a:tr>
              <a:tr h="756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1.3 Estabelecer metas claras e mensuráveis.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e </a:t>
                      </a:r>
                      <a:r>
                        <a:rPr lang="pt-BR" sz="1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Embrapii</a:t>
                      </a: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MCTI, MME, MMA, MDIC 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333370"/>
                  </a:ext>
                </a:extLst>
              </a:tr>
              <a:tr h="494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1.4 Estruturar a alocação de recursos financeiros adequados para os projetos de PD&amp;I e criar mecanismos para garantir o financiamento contínuo.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ANP e </a:t>
                      </a:r>
                      <a:r>
                        <a:rPr lang="pt-BR" sz="1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Embrapii</a:t>
                      </a: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MCTI, MME, MMA, MDIC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50253"/>
                  </a:ext>
                </a:extLst>
              </a:tr>
              <a:tr h="770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1.5 Estabelecer parcerias com instituições científicas, tecnológicas e inovação (</a:t>
                      </a:r>
                      <a:r>
                        <a:rPr lang="pt-BR" sz="16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ICTs</a:t>
                      </a:r>
                      <a:r>
                        <a:rPr lang="pt-BR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), empresas industriais, fabricantes e órgãos governamentais.</a:t>
                      </a: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ANP e </a:t>
                      </a:r>
                      <a:r>
                        <a:rPr lang="pt-BR" sz="14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Embrapii</a:t>
                      </a:r>
                      <a:r>
                        <a:rPr lang="pt-BR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4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ICTs</a:t>
                      </a:r>
                      <a:endParaRPr lang="pt-BR" sz="1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industriais e fabricantes</a:t>
                      </a: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MCTI, MME, MMA, MDIC</a:t>
                      </a:r>
                    </a:p>
                    <a:p>
                      <a:pPr algn="ctr"/>
                      <a:r>
                        <a:rPr lang="pt-BR" sz="1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Agências de fomento e de financiamento para PD&amp;I</a:t>
                      </a:r>
                      <a:endParaRPr lang="pt-BR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2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7596466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B970D574-3973-6D3C-5A55-EFEB3D42313C}"/>
              </a:ext>
            </a:extLst>
          </p:cNvPr>
          <p:cNvSpPr/>
          <p:nvPr/>
        </p:nvSpPr>
        <p:spPr>
          <a:xfrm>
            <a:off x="313325" y="1399402"/>
            <a:ext cx="2398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Fase inicial: 2024-2025</a:t>
            </a:r>
          </a:p>
        </p:txBody>
      </p:sp>
    </p:spTree>
    <p:extLst>
      <p:ext uri="{BB962C8B-B14F-4D97-AF65-F5344CB8AC3E}">
        <p14:creationId xmlns:p14="http://schemas.microsoft.com/office/powerpoint/2010/main" val="360621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600" dirty="0">
                <a:solidFill>
                  <a:schemeClr val="bg2"/>
                </a:solidFill>
              </a:rPr>
              <a:t> 1. </a:t>
            </a:r>
            <a:r>
              <a:rPr lang="es-ES" sz="4600" dirty="0" err="1">
                <a:solidFill>
                  <a:schemeClr val="bg2"/>
                </a:solidFill>
              </a:rPr>
              <a:t>Metodologia</a:t>
            </a:r>
            <a:r>
              <a:rPr lang="es-ES" sz="4600" dirty="0">
                <a:solidFill>
                  <a:schemeClr val="bg2"/>
                </a:solidFill>
              </a:rPr>
              <a:t> </a:t>
            </a:r>
            <a:r>
              <a:rPr lang="es-ES" sz="4600" dirty="0" err="1">
                <a:solidFill>
                  <a:schemeClr val="bg2"/>
                </a:solidFill>
              </a:rPr>
              <a:t>empregada</a:t>
            </a:r>
            <a:br>
              <a:rPr lang="pt-BR" sz="4500" dirty="0">
                <a:solidFill>
                  <a:schemeClr val="bg2"/>
                </a:solidFill>
              </a:rPr>
            </a:br>
            <a:endParaRPr lang="pt-BR" sz="45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96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a cidade&#10;&#10;Descrição gerada automaticamente">
            <a:extLst>
              <a:ext uri="{FF2B5EF4-FFF2-40B4-BE49-F238E27FC236}">
                <a16:creationId xmlns:a16="http://schemas.microsoft.com/office/drawing/2014/main" id="{F982F608-90AF-474F-A69D-32421A9A4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12381"/>
          <a:stretch/>
        </p:blipFill>
        <p:spPr>
          <a:xfrm>
            <a:off x="0" y="-154803"/>
            <a:ext cx="12192000" cy="5412164"/>
          </a:xfrm>
          <a:prstGeom prst="rect">
            <a:avLst/>
          </a:prstGeom>
        </p:spPr>
      </p:pic>
      <p:pic>
        <p:nvPicPr>
          <p:cNvPr id="38" name="Imagem 37" descr="Texto&#10;&#10;Descrição gerada automaticamente com confiança média">
            <a:extLst>
              <a:ext uri="{FF2B5EF4-FFF2-40B4-BE49-F238E27FC236}">
                <a16:creationId xmlns:a16="http://schemas.microsoft.com/office/drawing/2014/main" id="{236A7AE4-BDC8-4D09-9D55-4C9364482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71" y="400440"/>
            <a:ext cx="5829730" cy="166563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6EF0BBE-866E-47CE-ABD4-6A986D1469A4}"/>
              </a:ext>
            </a:extLst>
          </p:cNvPr>
          <p:cNvSpPr/>
          <p:nvPr/>
        </p:nvSpPr>
        <p:spPr>
          <a:xfrm>
            <a:off x="4168599" y="4014279"/>
            <a:ext cx="4050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www.programa-potencializee.com.br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6540B49-2020-47D2-8FB9-486F8848355D}"/>
              </a:ext>
            </a:extLst>
          </p:cNvPr>
          <p:cNvSpPr/>
          <p:nvPr/>
        </p:nvSpPr>
        <p:spPr>
          <a:xfrm>
            <a:off x="958741" y="5404999"/>
            <a:ext cx="143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Apoio financeiro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:</a:t>
            </a: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2D2D87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DE0954-F69C-4A07-9F3E-2046150A9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475" y="5257361"/>
            <a:ext cx="937765" cy="26161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BEF65D5-8E8C-4CB4-85EA-2FCC22162DF9}"/>
              </a:ext>
            </a:extLst>
          </p:cNvPr>
          <p:cNvSpPr/>
          <p:nvPr/>
        </p:nvSpPr>
        <p:spPr>
          <a:xfrm>
            <a:off x="4856186" y="3706679"/>
            <a:ext cx="2590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Acesse mais informações: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ear Sans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04DCF6-B36B-4624-BED0-2FBE469760E5}"/>
              </a:ext>
            </a:extLst>
          </p:cNvPr>
          <p:cNvSpPr txBox="1"/>
          <p:nvPr/>
        </p:nvSpPr>
        <p:spPr>
          <a:xfrm>
            <a:off x="4273381" y="2526549"/>
            <a:ext cx="3945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Muito obrigado pela atenção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Consórcio Facto Energy/PUC-RJ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2C8689-4718-79DF-D099-0FDBEBE94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8" y="5298941"/>
            <a:ext cx="12133782" cy="1557588"/>
          </a:xfrm>
          <a:prstGeom prst="rect">
            <a:avLst/>
          </a:prstGeom>
        </p:spPr>
      </p:pic>
      <p:pic>
        <p:nvPicPr>
          <p:cNvPr id="24" name="Imagem 62" descr="Texto&#10;&#10;Descrição gerada automaticamente">
            <a:extLst>
              <a:ext uri="{FF2B5EF4-FFF2-40B4-BE49-F238E27FC236}">
                <a16:creationId xmlns:a16="http://schemas.microsoft.com/office/drawing/2014/main" id="{EBBF562E-A778-F8CC-4E82-DAD6FBF46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32" y="6209582"/>
            <a:ext cx="1301683" cy="369953"/>
          </a:xfrm>
          <a:prstGeom prst="rect">
            <a:avLst/>
          </a:prstGeom>
        </p:spPr>
      </p:pic>
      <p:pic>
        <p:nvPicPr>
          <p:cNvPr id="25" name="Grafik 6">
            <a:extLst>
              <a:ext uri="{FF2B5EF4-FFF2-40B4-BE49-F238E27FC236}">
                <a16:creationId xmlns:a16="http://schemas.microsoft.com/office/drawing/2014/main" id="{40B97AD0-3508-3754-210A-ABDB59E904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70" y="6244027"/>
            <a:ext cx="934667" cy="308345"/>
          </a:xfrm>
          <a:prstGeom prst="rect">
            <a:avLst/>
          </a:prstGeom>
        </p:spPr>
      </p:pic>
      <p:pic>
        <p:nvPicPr>
          <p:cNvPr id="26" name="Imagem 61" descr="Logotipo, nome da empresa&#10;&#10;Descrição gerada automaticamente">
            <a:extLst>
              <a:ext uri="{FF2B5EF4-FFF2-40B4-BE49-F238E27FC236}">
                <a16:creationId xmlns:a16="http://schemas.microsoft.com/office/drawing/2014/main" id="{485849E6-158F-5F29-7F2A-3228D297DD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03" y="6082758"/>
            <a:ext cx="619175" cy="607035"/>
          </a:xfrm>
          <a:prstGeom prst="rect">
            <a:avLst/>
          </a:prstGeom>
        </p:spPr>
      </p:pic>
      <p:pic>
        <p:nvPicPr>
          <p:cNvPr id="27" name="Imagem 53" descr="Desenho de bandeira&#10;&#10;Descrição gerada automaticamente com confiança média">
            <a:extLst>
              <a:ext uri="{FF2B5EF4-FFF2-40B4-BE49-F238E27FC236}">
                <a16:creationId xmlns:a16="http://schemas.microsoft.com/office/drawing/2014/main" id="{07DA3C44-DF22-5E18-38A5-BE0B8FA5C5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98" y="6063708"/>
            <a:ext cx="1442292" cy="656169"/>
          </a:xfrm>
          <a:prstGeom prst="rect">
            <a:avLst/>
          </a:prstGeom>
        </p:spPr>
      </p:pic>
      <p:pic>
        <p:nvPicPr>
          <p:cNvPr id="28" name="Imagem 52" descr="Logotipo, nome da empresa&#10;&#10;Descrição gerada automaticamente">
            <a:extLst>
              <a:ext uri="{FF2B5EF4-FFF2-40B4-BE49-F238E27FC236}">
                <a16:creationId xmlns:a16="http://schemas.microsoft.com/office/drawing/2014/main" id="{2AF86453-37B9-5FCA-C750-7CAAC7F60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31" y="6155781"/>
            <a:ext cx="926662" cy="484836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3E9DE8DB-4AAC-28AE-E0EE-C71D6E5D6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8475" y="6110304"/>
            <a:ext cx="891946" cy="530757"/>
          </a:xfrm>
          <a:prstGeom prst="rect">
            <a:avLst/>
          </a:prstGeom>
        </p:spPr>
      </p:pic>
      <p:pic>
        <p:nvPicPr>
          <p:cNvPr id="30" name="Imagem 18">
            <a:extLst>
              <a:ext uri="{FF2B5EF4-FFF2-40B4-BE49-F238E27FC236}">
                <a16:creationId xmlns:a16="http://schemas.microsoft.com/office/drawing/2014/main" id="{480D28F5-79BE-A75D-9A76-4F23B6B44F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9084" y="6226892"/>
            <a:ext cx="952890" cy="33533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13EC378-BD08-CC7A-6CDA-284A04838B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484" t="8665" r="10747" b="40292"/>
          <a:stretch/>
        </p:blipFill>
        <p:spPr>
          <a:xfrm>
            <a:off x="5204575" y="6234111"/>
            <a:ext cx="1307186" cy="34850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3FDFE8-5504-D8C2-A245-633C8285AF17}"/>
              </a:ext>
            </a:extLst>
          </p:cNvPr>
          <p:cNvSpPr/>
          <p:nvPr/>
        </p:nvSpPr>
        <p:spPr>
          <a:xfrm>
            <a:off x="1060341" y="5404999"/>
            <a:ext cx="143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Apoio financeiro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:</a:t>
            </a: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2D2D87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527819-DFF2-ED22-469B-BDC93473C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075" y="5257361"/>
            <a:ext cx="937765" cy="2616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4DAFE03-4333-0219-A7F7-C8655028B8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732"/>
          <a:stretch/>
        </p:blipFill>
        <p:spPr>
          <a:xfrm>
            <a:off x="0" y="5398081"/>
            <a:ext cx="12133782" cy="14584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C60D5D-1455-C145-636B-DD9EF60E51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" y="5674346"/>
            <a:ext cx="12192000" cy="7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7924AD8-71F6-E141-4162-D95D6013605D}"/>
              </a:ext>
            </a:extLst>
          </p:cNvPr>
          <p:cNvSpPr/>
          <p:nvPr/>
        </p:nvSpPr>
        <p:spPr>
          <a:xfrm>
            <a:off x="0" y="5836634"/>
            <a:ext cx="12192000" cy="1023257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1F7455D-19C3-0EC2-F712-5ECC42B4CCC9}"/>
              </a:ext>
            </a:extLst>
          </p:cNvPr>
          <p:cNvGrpSpPr/>
          <p:nvPr/>
        </p:nvGrpSpPr>
        <p:grpSpPr>
          <a:xfrm>
            <a:off x="471257" y="3045680"/>
            <a:ext cx="2533199" cy="3406049"/>
            <a:chOff x="438599" y="2628898"/>
            <a:chExt cx="2533199" cy="3406049"/>
          </a:xfrm>
        </p:grpSpPr>
        <p:pic>
          <p:nvPicPr>
            <p:cNvPr id="4" name="Picture 4" descr="O que é mapeamento de processos? | Lucidchart">
              <a:extLst>
                <a:ext uri="{FF2B5EF4-FFF2-40B4-BE49-F238E27FC236}">
                  <a16:creationId xmlns:a16="http://schemas.microsoft.com/office/drawing/2014/main" id="{6E96C979-AF7B-6603-3F15-08AB5D394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99" y="3476821"/>
              <a:ext cx="2533199" cy="1873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eta para Cima e para Baixo 4">
              <a:extLst>
                <a:ext uri="{FF2B5EF4-FFF2-40B4-BE49-F238E27FC236}">
                  <a16:creationId xmlns:a16="http://schemas.microsoft.com/office/drawing/2014/main" id="{0BA6D4C4-9AF3-4D12-66DB-CE63B62A52DE}"/>
                </a:ext>
              </a:extLst>
            </p:cNvPr>
            <p:cNvSpPr/>
            <p:nvPr/>
          </p:nvSpPr>
          <p:spPr>
            <a:xfrm>
              <a:off x="1632858" y="2628898"/>
              <a:ext cx="228600" cy="609600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1ED0773-5171-3857-435F-323D98CA779A}"/>
                </a:ext>
              </a:extLst>
            </p:cNvPr>
            <p:cNvSpPr txBox="1"/>
            <p:nvPr/>
          </p:nvSpPr>
          <p:spPr>
            <a:xfrm>
              <a:off x="522512" y="5480949"/>
              <a:ext cx="23730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Mapeamento dos processos e usos finais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A73EEC6-A2DB-1265-8254-B65CA43ADF31}"/>
              </a:ext>
            </a:extLst>
          </p:cNvPr>
          <p:cNvGrpSpPr/>
          <p:nvPr/>
        </p:nvGrpSpPr>
        <p:grpSpPr>
          <a:xfrm>
            <a:off x="3592874" y="2887930"/>
            <a:ext cx="1968299" cy="565905"/>
            <a:chOff x="3914363" y="2808663"/>
            <a:chExt cx="1968299" cy="565905"/>
          </a:xfrm>
        </p:grpSpPr>
        <p:sp>
          <p:nvSpPr>
            <p:cNvPr id="12" name="Seta para a Direita 6">
              <a:extLst>
                <a:ext uri="{FF2B5EF4-FFF2-40B4-BE49-F238E27FC236}">
                  <a16:creationId xmlns:a16="http://schemas.microsoft.com/office/drawing/2014/main" id="{990F8222-F291-E295-912C-A7D5F3238740}"/>
                </a:ext>
              </a:extLst>
            </p:cNvPr>
            <p:cNvSpPr/>
            <p:nvPr/>
          </p:nvSpPr>
          <p:spPr>
            <a:xfrm>
              <a:off x="4058783" y="3026227"/>
              <a:ext cx="1823879" cy="34834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19367B9-AC34-88BD-AE52-DA7114B8DE27}"/>
                </a:ext>
              </a:extLst>
            </p:cNvPr>
            <p:cNvSpPr txBox="1"/>
            <p:nvPr/>
          </p:nvSpPr>
          <p:spPr>
            <a:xfrm>
              <a:off x="3914363" y="2808663"/>
              <a:ext cx="188618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Duas abordagens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A0863DD-5D62-3906-1637-B900D8EB7BCF}"/>
              </a:ext>
            </a:extLst>
          </p:cNvPr>
          <p:cNvGrpSpPr/>
          <p:nvPr/>
        </p:nvGrpSpPr>
        <p:grpSpPr>
          <a:xfrm>
            <a:off x="4527613" y="5505334"/>
            <a:ext cx="7544428" cy="991222"/>
            <a:chOff x="4783604" y="5350091"/>
            <a:chExt cx="7544428" cy="991222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C997C8C-39F1-CCED-4689-C4ABC196491F}"/>
                </a:ext>
              </a:extLst>
            </p:cNvPr>
            <p:cNvSpPr txBox="1"/>
            <p:nvPr/>
          </p:nvSpPr>
          <p:spPr>
            <a:xfrm>
              <a:off x="8031038" y="5350091"/>
              <a:ext cx="1844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GAP</a:t>
              </a:r>
              <a:r>
                <a:rPr lang="pt-BR" b="1" dirty="0"/>
                <a:t> </a:t>
              </a:r>
              <a:r>
                <a:rPr lang="pt-BR" sz="1500" b="1" dirty="0"/>
                <a:t>= E</a:t>
              </a:r>
              <a:r>
                <a:rPr lang="pt-BR" sz="1500" b="1" baseline="-25000" dirty="0"/>
                <a:t>TD </a:t>
              </a:r>
              <a:r>
                <a:rPr lang="pt-BR" sz="1500" b="1" dirty="0"/>
                <a:t> - E</a:t>
              </a:r>
              <a:r>
                <a:rPr lang="pt-BR" sz="1500" b="1" baseline="-25000" dirty="0"/>
                <a:t>BT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ACFFBB2-2A1C-DCA6-9B07-922C7DFD50F5}"/>
                </a:ext>
              </a:extLst>
            </p:cNvPr>
            <p:cNvSpPr txBox="1"/>
            <p:nvPr/>
          </p:nvSpPr>
          <p:spPr>
            <a:xfrm>
              <a:off x="4783604" y="5741149"/>
              <a:ext cx="75444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GAP</a:t>
              </a:r>
              <a:r>
                <a:rPr lang="pt-BR" b="1" dirty="0"/>
                <a:t> </a:t>
              </a:r>
              <a:r>
                <a:rPr lang="pt-BR" sz="1500" dirty="0"/>
                <a:t>é consumo residual dos processos que não foram mapeados; deve ser considerado até o fim do horizonte, sendo atualizado pelo valor agregado da indústria.</a:t>
              </a:r>
              <a:endParaRPr lang="pt-BR" sz="1500" baseline="-25000" dirty="0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A6FC33C-4A32-3791-EFA2-4919BF456849}"/>
              </a:ext>
            </a:extLst>
          </p:cNvPr>
          <p:cNvGrpSpPr/>
          <p:nvPr/>
        </p:nvGrpSpPr>
        <p:grpSpPr>
          <a:xfrm>
            <a:off x="141574" y="767465"/>
            <a:ext cx="3844502" cy="2060503"/>
            <a:chOff x="457262" y="350683"/>
            <a:chExt cx="3844502" cy="2060503"/>
          </a:xfrm>
        </p:grpSpPr>
        <p:pic>
          <p:nvPicPr>
            <p:cNvPr id="21" name="Picture 2" descr="Curso Online Modelagem de banco de dados relacional: Álgebra Relacional |  Alura">
              <a:extLst>
                <a:ext uri="{FF2B5EF4-FFF2-40B4-BE49-F238E27FC236}">
                  <a16:creationId xmlns:a16="http://schemas.microsoft.com/office/drawing/2014/main" id="{A8AC3303-1D40-BEE8-BFDA-3B362CDD9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62" y="762681"/>
              <a:ext cx="1648505" cy="164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7B73222-1951-662F-BD07-93CCBEC212C0}"/>
                </a:ext>
              </a:extLst>
            </p:cNvPr>
            <p:cNvSpPr txBox="1"/>
            <p:nvPr/>
          </p:nvSpPr>
          <p:spPr>
            <a:xfrm>
              <a:off x="573832" y="350683"/>
              <a:ext cx="315374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Levantamento dos dados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B9726EE-E53C-D695-857F-E00478A545C6}"/>
                </a:ext>
              </a:extLst>
            </p:cNvPr>
            <p:cNvSpPr/>
            <p:nvPr/>
          </p:nvSpPr>
          <p:spPr>
            <a:xfrm>
              <a:off x="2047714" y="1149218"/>
              <a:ext cx="22540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buFont typeface="Arial" panose="020B0604020202020204" pitchFamily="34" charset="0"/>
                <a:buChar char="•"/>
              </a:pPr>
              <a:r>
                <a:rPr lang="pt-BR" sz="1400" dirty="0"/>
                <a:t>BEU e BEN; </a:t>
              </a:r>
            </a:p>
            <a:p>
              <a:pPr marL="93663" indent="-93663">
                <a:buFont typeface="Arial" panose="020B0604020202020204" pitchFamily="34" charset="0"/>
                <a:buChar char="•"/>
              </a:pPr>
              <a:r>
                <a:rPr lang="pt-BR" sz="1400" dirty="0"/>
                <a:t>ANP, ANEEL, CNI etc.;</a:t>
              </a:r>
            </a:p>
            <a:p>
              <a:pPr marL="93663" indent="-93663">
                <a:buFont typeface="Arial" panose="020B0604020202020204" pitchFamily="34" charset="0"/>
                <a:buChar char="•"/>
              </a:pPr>
              <a:r>
                <a:rPr lang="pt-BR" sz="1400" dirty="0"/>
                <a:t>Associações; </a:t>
              </a:r>
            </a:p>
            <a:p>
              <a:pPr marL="93663" indent="-93663">
                <a:buFont typeface="Arial" panose="020B0604020202020204" pitchFamily="34" charset="0"/>
                <a:buChar char="•"/>
              </a:pPr>
              <a:r>
                <a:rPr lang="pt-BR" sz="1400" dirty="0"/>
                <a:t>IEA, IRENA, EU etc.).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55D1494-2132-263F-D11A-8DCB3666CA8A}"/>
              </a:ext>
            </a:extLst>
          </p:cNvPr>
          <p:cNvGrpSpPr/>
          <p:nvPr/>
        </p:nvGrpSpPr>
        <p:grpSpPr>
          <a:xfrm>
            <a:off x="5984507" y="966791"/>
            <a:ext cx="4996543" cy="1659983"/>
            <a:chOff x="6455226" y="673848"/>
            <a:chExt cx="5068080" cy="1659983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1174F3DB-4E47-034B-4750-3534536105C6}"/>
                </a:ext>
              </a:extLst>
            </p:cNvPr>
            <p:cNvGrpSpPr/>
            <p:nvPr/>
          </p:nvGrpSpPr>
          <p:grpSpPr>
            <a:xfrm>
              <a:off x="6455226" y="673848"/>
              <a:ext cx="5068080" cy="1659983"/>
              <a:chOff x="6455226" y="1022084"/>
              <a:chExt cx="4996544" cy="1578447"/>
            </a:xfrm>
          </p:grpSpPr>
          <p:sp>
            <p:nvSpPr>
              <p:cNvPr id="28" name="Fluxograma: Processo Alternativo 27">
                <a:extLst>
                  <a:ext uri="{FF2B5EF4-FFF2-40B4-BE49-F238E27FC236}">
                    <a16:creationId xmlns:a16="http://schemas.microsoft.com/office/drawing/2014/main" id="{C53B9298-CC4C-38C3-9BAA-447832BD1F04}"/>
                  </a:ext>
                </a:extLst>
              </p:cNvPr>
              <p:cNvSpPr/>
              <p:nvPr/>
            </p:nvSpPr>
            <p:spPr>
              <a:xfrm>
                <a:off x="6455226" y="1022084"/>
                <a:ext cx="4996544" cy="1578447"/>
              </a:xfrm>
              <a:prstGeom prst="flowChartAlternateProcess">
                <a:avLst/>
              </a:prstGeom>
              <a:noFill/>
              <a:ln w="38100">
                <a:solidFill>
                  <a:srgbClr val="94D4EE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500FF9B2-F323-3B24-C9FE-28806EA6EFEF}"/>
                  </a:ext>
                </a:extLst>
              </p:cNvPr>
              <p:cNvSpPr txBox="1"/>
              <p:nvPr/>
            </p:nvSpPr>
            <p:spPr>
              <a:xfrm>
                <a:off x="6619528" y="1153981"/>
                <a:ext cx="4832241" cy="1331598"/>
              </a:xfrm>
              <a:prstGeom prst="rect">
                <a:avLst/>
              </a:prstGeom>
              <a:noFill/>
              <a:ln w="38100">
                <a:noFill/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b="1" dirty="0"/>
                  <a:t>TOP-DOWN (TD)</a:t>
                </a:r>
              </a:p>
              <a:p>
                <a:r>
                  <a:rPr lang="pt-BR" sz="1500" b="1" dirty="0"/>
                  <a:t>- </a:t>
                </a:r>
                <a:r>
                  <a:rPr lang="pt-BR" sz="1400" b="1" dirty="0"/>
                  <a:t>Dados agregados do consumo de energia - E</a:t>
                </a:r>
                <a:r>
                  <a:rPr lang="pt-BR" sz="1400" b="1" baseline="-25000" dirty="0"/>
                  <a:t>TD</a:t>
                </a:r>
              </a:p>
              <a:p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- Cenários macroeconômicas (variáveis) - X</a:t>
                </a:r>
              </a:p>
              <a:p>
                <a:r>
                  <a:rPr lang="pt-BR" sz="1400" b="1" dirty="0"/>
                  <a:t>- Estimativa do consumo de energia:</a:t>
                </a:r>
              </a:p>
              <a:p>
                <a:r>
                  <a:rPr lang="pt-BR" sz="1400" b="1" dirty="0"/>
                  <a:t>	Modelos econométricos - E</a:t>
                </a:r>
                <a:r>
                  <a:rPr lang="pt-BR" sz="1400" b="1" baseline="-25000" dirty="0"/>
                  <a:t>TD</a:t>
                </a:r>
                <a:r>
                  <a:rPr lang="pt-BR" sz="1400" b="1" dirty="0"/>
                  <a:t> = f (</a:t>
                </a:r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X</a:t>
                </a:r>
                <a:r>
                  <a:rPr lang="pt-BR" sz="1400" b="1" dirty="0"/>
                  <a:t>)</a:t>
                </a:r>
              </a:p>
              <a:p>
                <a:endParaRPr lang="pt-BR" sz="1000" b="1" dirty="0"/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F4E1CA88-8041-D3D4-042B-BF442E893982}"/>
                  </a:ext>
                </a:extLst>
              </p:cNvPr>
              <p:cNvSpPr txBox="1"/>
              <p:nvPr/>
            </p:nvSpPr>
            <p:spPr>
              <a:xfrm>
                <a:off x="9595375" y="1854202"/>
                <a:ext cx="391886" cy="369332"/>
              </a:xfrm>
              <a:prstGeom prst="rect">
                <a:avLst/>
              </a:prstGeom>
              <a:noFill/>
              <a:ln w="38100">
                <a:noFill/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_</a:t>
                </a:r>
              </a:p>
            </p:txBody>
          </p:sp>
        </p:grp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7DD4CE99-8631-671C-3BC4-0C8A97C02931}"/>
                </a:ext>
              </a:extLst>
            </p:cNvPr>
            <p:cNvSpPr txBox="1"/>
            <p:nvPr/>
          </p:nvSpPr>
          <p:spPr>
            <a:xfrm>
              <a:off x="9914404" y="1094751"/>
              <a:ext cx="397497" cy="369332"/>
            </a:xfrm>
            <a:prstGeom prst="rect">
              <a:avLst/>
            </a:prstGeom>
            <a:noFill/>
            <a:ln w="38100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accent6">
                      <a:lumMod val="50000"/>
                    </a:schemeClr>
                  </a:solidFill>
                </a:rPr>
                <a:t>_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78B112F5-2229-AC8C-516D-D1763BEF6272}"/>
                </a:ext>
              </a:extLst>
            </p:cNvPr>
            <p:cNvSpPr txBox="1"/>
            <p:nvPr/>
          </p:nvSpPr>
          <p:spPr>
            <a:xfrm>
              <a:off x="10208480" y="1536404"/>
              <a:ext cx="397497" cy="369332"/>
            </a:xfrm>
            <a:prstGeom prst="rect">
              <a:avLst/>
            </a:prstGeom>
            <a:noFill/>
            <a:ln w="38100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accent6">
                      <a:lumMod val="50000"/>
                    </a:schemeClr>
                  </a:solidFill>
                </a:rPr>
                <a:t>_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063726E-B503-080D-7692-9D11114D6A5C}"/>
              </a:ext>
            </a:extLst>
          </p:cNvPr>
          <p:cNvGrpSpPr/>
          <p:nvPr/>
        </p:nvGrpSpPr>
        <p:grpSpPr>
          <a:xfrm>
            <a:off x="5984506" y="2813626"/>
            <a:ext cx="4996544" cy="2834867"/>
            <a:chOff x="6455225" y="2520683"/>
            <a:chExt cx="4996544" cy="2834867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10226B1D-8712-842B-2FC6-CBEFF12E80A2}"/>
                </a:ext>
              </a:extLst>
            </p:cNvPr>
            <p:cNvGrpSpPr/>
            <p:nvPr/>
          </p:nvGrpSpPr>
          <p:grpSpPr>
            <a:xfrm>
              <a:off x="6455225" y="2520683"/>
              <a:ext cx="4996544" cy="2834867"/>
              <a:chOff x="6455225" y="3308083"/>
              <a:chExt cx="4996544" cy="2834867"/>
            </a:xfrm>
          </p:grpSpPr>
          <p:sp>
            <p:nvSpPr>
              <p:cNvPr id="37" name="Fluxograma: Processo Alternativo 36">
                <a:extLst>
                  <a:ext uri="{FF2B5EF4-FFF2-40B4-BE49-F238E27FC236}">
                    <a16:creationId xmlns:a16="http://schemas.microsoft.com/office/drawing/2014/main" id="{3BD6B428-0C60-84D0-371E-570226FCD5D0}"/>
                  </a:ext>
                </a:extLst>
              </p:cNvPr>
              <p:cNvSpPr/>
              <p:nvPr/>
            </p:nvSpPr>
            <p:spPr>
              <a:xfrm>
                <a:off x="6455225" y="3308083"/>
                <a:ext cx="4996544" cy="2733488"/>
              </a:xfrm>
              <a:prstGeom prst="flowChartAlternateProcess">
                <a:avLst/>
              </a:prstGeom>
              <a:noFill/>
              <a:ln w="38100">
                <a:solidFill>
                  <a:srgbClr val="94D4EE"/>
                </a:solidFill>
                <a:prstDash val="soli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815BC01-FCBD-59A4-A70E-C93B4A19C45B}"/>
                  </a:ext>
                </a:extLst>
              </p:cNvPr>
              <p:cNvSpPr txBox="1"/>
              <p:nvPr/>
            </p:nvSpPr>
            <p:spPr>
              <a:xfrm>
                <a:off x="6619526" y="3439982"/>
                <a:ext cx="4832243" cy="2569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b="1" dirty="0"/>
                  <a:t>BOTTOM-UP (BU)</a:t>
                </a:r>
              </a:p>
              <a:p>
                <a:r>
                  <a:rPr lang="pt-BR" sz="1500" b="1" dirty="0"/>
                  <a:t>- </a:t>
                </a:r>
                <a:r>
                  <a:rPr lang="pt-BR" sz="1400" b="1" dirty="0"/>
                  <a:t>Dados desagregados da produção por processo - P</a:t>
                </a:r>
                <a:r>
                  <a:rPr lang="pt-BR" sz="1400" b="1" baseline="-25000" dirty="0"/>
                  <a:t>p</a:t>
                </a:r>
                <a:r>
                  <a:rPr lang="pt-BR" sz="1400" b="1" dirty="0"/>
                  <a:t> </a:t>
                </a:r>
              </a:p>
              <a:p>
                <a:r>
                  <a:rPr lang="pt-BR" sz="1400" b="1" dirty="0"/>
                  <a:t>- Dados do consumo específico por processo - </a:t>
                </a:r>
                <a:r>
                  <a:rPr lang="pt-BR" sz="1400" b="1" dirty="0" err="1"/>
                  <a:t>CE</a:t>
                </a:r>
                <a:r>
                  <a:rPr lang="pt-BR" sz="1400" b="1" baseline="-25000" dirty="0" err="1"/>
                  <a:t>p</a:t>
                </a:r>
                <a:r>
                  <a:rPr lang="pt-BR" sz="1400" b="1" dirty="0"/>
                  <a:t> </a:t>
                </a:r>
              </a:p>
              <a:p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- Cenários macroeconômicas (variáveis) - X</a:t>
                </a:r>
              </a:p>
              <a:p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- </a:t>
                </a:r>
                <a:r>
                  <a:rPr lang="pt-BR" sz="1400" b="1" dirty="0"/>
                  <a:t>Estimativa da produção por processo: </a:t>
                </a:r>
              </a:p>
              <a:p>
                <a:r>
                  <a:rPr lang="pt-BR" sz="1400" b="1" dirty="0"/>
                  <a:t>	Modelos econométricos - P</a:t>
                </a:r>
                <a:r>
                  <a:rPr lang="pt-BR" sz="1400" b="1" baseline="-25000" dirty="0"/>
                  <a:t>p</a:t>
                </a:r>
                <a:r>
                  <a:rPr lang="pt-BR" sz="1400" b="1" dirty="0"/>
                  <a:t> = f (</a:t>
                </a:r>
                <a:r>
                  <a:rPr lang="pt-BR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X</a:t>
                </a:r>
                <a:r>
                  <a:rPr lang="pt-BR" sz="1400" b="1" dirty="0"/>
                  <a:t>)</a:t>
                </a:r>
              </a:p>
              <a:p>
                <a:r>
                  <a:rPr lang="pt-BR" sz="1400" b="1" dirty="0"/>
                  <a:t>- Estimativa do consumo Específico</a:t>
                </a:r>
              </a:p>
              <a:p>
                <a:r>
                  <a:rPr lang="pt-BR" sz="1400" b="1" dirty="0"/>
                  <a:t>	Curvas de </a:t>
                </a:r>
                <a:r>
                  <a:rPr lang="pt-BR" sz="1400" b="1" i="1" dirty="0" err="1"/>
                  <a:t>Bass</a:t>
                </a:r>
                <a:r>
                  <a:rPr lang="pt-BR" sz="1400" b="1" dirty="0"/>
                  <a:t> (</a:t>
                </a:r>
                <a:r>
                  <a:rPr lang="pt-BR" sz="1400" b="1" dirty="0">
                    <a:solidFill>
                      <a:srgbClr val="C00000"/>
                    </a:solidFill>
                  </a:rPr>
                  <a:t>difusão tecnológica</a:t>
                </a:r>
                <a:r>
                  <a:rPr lang="pt-BR" sz="1400" b="1" dirty="0"/>
                  <a:t>) - </a:t>
                </a:r>
                <a:r>
                  <a:rPr lang="pt-BR" sz="1400" b="1" dirty="0" err="1"/>
                  <a:t>CE</a:t>
                </a:r>
                <a:r>
                  <a:rPr lang="pt-BR" sz="1400" b="1" baseline="-25000" dirty="0" err="1"/>
                  <a:t>p</a:t>
                </a:r>
                <a:endParaRPr lang="pt-BR" sz="1400" b="1" baseline="-25000" dirty="0"/>
              </a:p>
              <a:p>
                <a:r>
                  <a:rPr lang="pt-BR" sz="1400" b="1" dirty="0"/>
                  <a:t>- Estimativa do consumo de energia:</a:t>
                </a:r>
              </a:p>
              <a:p>
                <a:r>
                  <a:rPr lang="pt-BR" sz="1500" b="1" dirty="0"/>
                  <a:t>	E</a:t>
                </a:r>
                <a:r>
                  <a:rPr lang="pt-BR" sz="1500" b="1" baseline="-25000" dirty="0"/>
                  <a:t>BT</a:t>
                </a:r>
                <a:r>
                  <a:rPr lang="pt-BR" sz="1500" b="1" dirty="0"/>
                  <a:t> =       P</a:t>
                </a:r>
                <a:r>
                  <a:rPr lang="pt-BR" sz="1500" b="1" baseline="-25000" dirty="0"/>
                  <a:t>p</a:t>
                </a:r>
                <a:r>
                  <a:rPr lang="pt-BR" sz="1500" b="1" dirty="0"/>
                  <a:t> . </a:t>
                </a:r>
                <a:r>
                  <a:rPr lang="pt-BR" sz="1500" b="1" dirty="0" err="1"/>
                  <a:t>CE</a:t>
                </a:r>
                <a:r>
                  <a:rPr lang="pt-BR" sz="1500" b="1" baseline="-25000" dirty="0" err="1"/>
                  <a:t>p</a:t>
                </a:r>
                <a:endParaRPr lang="pt-BR" sz="1500" b="1" dirty="0"/>
              </a:p>
              <a:p>
                <a:endParaRPr lang="pt-BR" sz="1500" b="1" dirty="0"/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B605BB85-1B56-146A-2620-AE8168369E1C}"/>
                  </a:ext>
                </a:extLst>
              </p:cNvPr>
              <p:cNvSpPr txBox="1"/>
              <p:nvPr/>
            </p:nvSpPr>
            <p:spPr>
              <a:xfrm>
                <a:off x="9568543" y="4412985"/>
                <a:ext cx="3918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_</a:t>
                </a:r>
              </a:p>
            </p:txBody>
          </p: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A1686FA3-B59C-4F8E-6808-08717D35F27B}"/>
                  </a:ext>
                </a:extLst>
              </p:cNvPr>
              <p:cNvSpPr txBox="1"/>
              <p:nvPr/>
            </p:nvSpPr>
            <p:spPr>
              <a:xfrm>
                <a:off x="10559140" y="4854636"/>
                <a:ext cx="3918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_</a:t>
                </a:r>
              </a:p>
            </p:txBody>
          </p:sp>
          <p:pic>
            <p:nvPicPr>
              <p:cNvPr id="41" name="Picture 6" descr="Somatório - Wikiwand">
                <a:extLst>
                  <a:ext uri="{FF2B5EF4-FFF2-40B4-BE49-F238E27FC236}">
                    <a16:creationId xmlns:a16="http://schemas.microsoft.com/office/drawing/2014/main" id="{171543BB-CD54-C230-EF85-A016F1A88C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2356" y="5579792"/>
                <a:ext cx="302571" cy="302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2D6AAC47-2D60-4638-788D-A88ED608A9C0}"/>
                  </a:ext>
                </a:extLst>
              </p:cNvPr>
              <p:cNvSpPr txBox="1"/>
              <p:nvPr/>
            </p:nvSpPr>
            <p:spPr>
              <a:xfrm>
                <a:off x="7528320" y="5323740"/>
                <a:ext cx="3918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_</a:t>
                </a:r>
              </a:p>
            </p:txBody>
          </p: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FAAA31F-B449-8AD2-4C5F-655D629A147A}"/>
                  </a:ext>
                </a:extLst>
              </p:cNvPr>
              <p:cNvSpPr txBox="1"/>
              <p:nvPr/>
            </p:nvSpPr>
            <p:spPr>
              <a:xfrm>
                <a:off x="8010920" y="5742840"/>
                <a:ext cx="3918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/>
                  <a:t>p</a:t>
                </a:r>
              </a:p>
              <a:p>
                <a:endParaRPr lang="pt-BR" sz="1000" dirty="0"/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EA36C2F1-FCD0-1705-3311-EA0DD5196995}"/>
                  </a:ext>
                </a:extLst>
              </p:cNvPr>
              <p:cNvSpPr txBox="1"/>
              <p:nvPr/>
            </p:nvSpPr>
            <p:spPr>
              <a:xfrm>
                <a:off x="8201420" y="5323740"/>
                <a:ext cx="3918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_</a:t>
                </a:r>
              </a:p>
            </p:txBody>
          </p:sp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88EDB53-C9C4-9B42-B336-8D187B4A8DAE}"/>
                  </a:ext>
                </a:extLst>
              </p:cNvPr>
              <p:cNvSpPr txBox="1"/>
              <p:nvPr/>
            </p:nvSpPr>
            <p:spPr>
              <a:xfrm>
                <a:off x="8536211" y="5318688"/>
                <a:ext cx="3918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_</a:t>
                </a:r>
              </a:p>
            </p:txBody>
          </p:sp>
        </p:grp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E175072-90D7-2084-704D-CE188DF91723}"/>
                </a:ext>
              </a:extLst>
            </p:cNvPr>
            <p:cNvSpPr txBox="1"/>
            <p:nvPr/>
          </p:nvSpPr>
          <p:spPr>
            <a:xfrm>
              <a:off x="9870236" y="3160892"/>
              <a:ext cx="3974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accent6">
                      <a:lumMod val="50000"/>
                    </a:schemeClr>
                  </a:solidFill>
                </a:rPr>
                <a:t>_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90D07A41-D3ED-7104-81F1-8A91513445E7}"/>
                </a:ext>
              </a:extLst>
            </p:cNvPr>
            <p:cNvSpPr txBox="1"/>
            <p:nvPr/>
          </p:nvSpPr>
          <p:spPr>
            <a:xfrm>
              <a:off x="10091191" y="3611158"/>
              <a:ext cx="3974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accent6">
                      <a:lumMod val="50000"/>
                    </a:schemeClr>
                  </a:solidFill>
                </a:rPr>
                <a:t>_</a:t>
              </a:r>
            </a:p>
          </p:txBody>
        </p:sp>
      </p:grpSp>
      <p:sp>
        <p:nvSpPr>
          <p:cNvPr id="46" name="Título 2">
            <a:extLst>
              <a:ext uri="{FF2B5EF4-FFF2-40B4-BE49-F238E27FC236}">
                <a16:creationId xmlns:a16="http://schemas.microsoft.com/office/drawing/2014/main" id="{AE38894B-508B-E6C6-3281-1DCA80DD2941}"/>
              </a:ext>
            </a:extLst>
          </p:cNvPr>
          <p:cNvSpPr txBox="1">
            <a:spLocks/>
          </p:cNvSpPr>
          <p:nvPr/>
        </p:nvSpPr>
        <p:spPr>
          <a:xfrm>
            <a:off x="353860" y="33289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Metodologia empregada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79177F5-5161-2D9A-6458-5FD351CC2225}"/>
              </a:ext>
            </a:extLst>
          </p:cNvPr>
          <p:cNvSpPr/>
          <p:nvPr/>
        </p:nvSpPr>
        <p:spPr>
          <a:xfrm>
            <a:off x="5826069" y="813802"/>
            <a:ext cx="5265616" cy="5077407"/>
          </a:xfrm>
          <a:prstGeom prst="roundRect">
            <a:avLst>
              <a:gd name="adj" fmla="val 5957"/>
            </a:avLst>
          </a:prstGeom>
          <a:noFill/>
          <a:ln w="57150">
            <a:solidFill>
              <a:srgbClr val="2D2D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2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6E6AEA-DAE1-211A-B168-CC1E26DD10D3}"/>
              </a:ext>
            </a:extLst>
          </p:cNvPr>
          <p:cNvSpPr txBox="1"/>
          <p:nvPr/>
        </p:nvSpPr>
        <p:spPr>
          <a:xfrm>
            <a:off x="202366" y="1339848"/>
            <a:ext cx="9871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São consideradas </a:t>
            </a:r>
            <a:r>
              <a:rPr lang="pt-BR" sz="2000" b="1" dirty="0"/>
              <a:t>três situações distintas da economia nacional</a:t>
            </a:r>
            <a:r>
              <a:rPr lang="pt-BR" sz="2000" dirty="0"/>
              <a:t>: </a:t>
            </a:r>
          </a:p>
          <a:p>
            <a:pPr lvl="1"/>
            <a:r>
              <a:rPr lang="pt-BR" sz="2000" dirty="0"/>
              <a:t>(i) </a:t>
            </a:r>
            <a:r>
              <a:rPr lang="pt-BR" sz="2000" b="1" dirty="0"/>
              <a:t>Cenário de Referência</a:t>
            </a:r>
            <a:r>
              <a:rPr lang="pt-BR" sz="2000" dirty="0"/>
              <a:t>; </a:t>
            </a:r>
          </a:p>
          <a:p>
            <a:pPr lvl="1"/>
            <a:r>
              <a:rPr lang="pt-BR" sz="2000" dirty="0"/>
              <a:t>(ii) </a:t>
            </a:r>
            <a:r>
              <a:rPr lang="pt-BR" sz="2000" b="1" dirty="0"/>
              <a:t>Cenário Inferior</a:t>
            </a:r>
            <a:r>
              <a:rPr lang="pt-BR" sz="2000" dirty="0"/>
              <a:t>; </a:t>
            </a:r>
          </a:p>
          <a:p>
            <a:pPr lvl="1"/>
            <a:r>
              <a:rPr lang="pt-BR" sz="2000" dirty="0"/>
              <a:t>(iii) </a:t>
            </a:r>
            <a:r>
              <a:rPr lang="pt-BR" sz="2000" b="1" dirty="0"/>
              <a:t>Cenário Superior</a:t>
            </a:r>
            <a:r>
              <a:rPr lang="pt-BR" sz="2000" dirty="0"/>
              <a:t>.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25374922-C246-A0D2-C9E6-E6F96C598058}"/>
              </a:ext>
            </a:extLst>
          </p:cNvPr>
          <p:cNvSpPr txBox="1">
            <a:spLocks/>
          </p:cNvSpPr>
          <p:nvPr/>
        </p:nvSpPr>
        <p:spPr>
          <a:xfrm>
            <a:off x="353860" y="299989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Metodologia empregada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AF236-982B-B510-E334-40EFA1460525}"/>
              </a:ext>
            </a:extLst>
          </p:cNvPr>
          <p:cNvSpPr txBox="1"/>
          <p:nvPr/>
        </p:nvSpPr>
        <p:spPr>
          <a:xfrm>
            <a:off x="216699" y="2790174"/>
            <a:ext cx="112917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São considerados </a:t>
            </a:r>
            <a:r>
              <a:rPr lang="pt-BR" sz="2000" b="1" dirty="0"/>
              <a:t>três cenários de difusão:</a:t>
            </a:r>
          </a:p>
          <a:p>
            <a:pPr lvl="1" algn="just"/>
            <a:r>
              <a:rPr lang="pt-BR" sz="2000" dirty="0"/>
              <a:t>(i) </a:t>
            </a:r>
            <a:r>
              <a:rPr lang="pt-BR" sz="2000" b="1" dirty="0"/>
              <a:t>Técnico</a:t>
            </a:r>
            <a:r>
              <a:rPr lang="pt-BR" sz="2000" dirty="0"/>
              <a:t>; </a:t>
            </a:r>
          </a:p>
          <a:p>
            <a:pPr lvl="1" algn="just"/>
            <a:r>
              <a:rPr lang="pt-BR" sz="2000" dirty="0"/>
              <a:t>(ii) </a:t>
            </a:r>
            <a:r>
              <a:rPr lang="pt-BR" sz="2000" b="1" dirty="0"/>
              <a:t>Econômico (dinâmica natural e induzida)</a:t>
            </a:r>
            <a:r>
              <a:rPr lang="pt-BR" sz="2000" dirty="0"/>
              <a:t>; </a:t>
            </a:r>
          </a:p>
          <a:p>
            <a:pPr lvl="1" algn="just"/>
            <a:r>
              <a:rPr lang="pt-BR" sz="2000" dirty="0"/>
              <a:t>(iii) </a:t>
            </a:r>
            <a:r>
              <a:rPr lang="pt-BR" sz="2000" b="1" dirty="0"/>
              <a:t>Autônomo.</a:t>
            </a:r>
          </a:p>
          <a:p>
            <a:pPr lvl="1" algn="just"/>
            <a:endParaRPr lang="pt-B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Foram considerados no estudo (</a:t>
            </a:r>
            <a:r>
              <a:rPr lang="pt-BR" sz="2000" dirty="0" err="1"/>
              <a:t>Bottom-up</a:t>
            </a:r>
            <a:r>
              <a:rPr lang="pt-BR" sz="2000" dirty="0"/>
              <a:t>):</a:t>
            </a:r>
            <a:endParaRPr lang="pt-BR" sz="2000" b="1" dirty="0"/>
          </a:p>
          <a:p>
            <a:pPr lvl="1" algn="just"/>
            <a:r>
              <a:rPr lang="pt-BR" sz="2000" dirty="0"/>
              <a:t>(i) </a:t>
            </a:r>
            <a:r>
              <a:rPr lang="pt-BR" sz="2000" b="1" dirty="0"/>
              <a:t>9 segmentos industriais </a:t>
            </a:r>
            <a:r>
              <a:rPr lang="pt-BR" sz="2000" dirty="0"/>
              <a:t>(BEN, EPE)</a:t>
            </a:r>
            <a:r>
              <a:rPr lang="pt-BR" sz="2000" b="1" dirty="0"/>
              <a:t>;</a:t>
            </a:r>
            <a:endParaRPr lang="pt-BR" sz="2000" dirty="0"/>
          </a:p>
          <a:p>
            <a:pPr lvl="1" algn="just"/>
            <a:r>
              <a:rPr lang="pt-BR" sz="2000" dirty="0"/>
              <a:t>(</a:t>
            </a:r>
            <a:r>
              <a:rPr lang="pt-BR" sz="2000" dirty="0" err="1"/>
              <a:t>ii</a:t>
            </a:r>
            <a:r>
              <a:rPr lang="pt-BR" sz="2000" dirty="0"/>
              <a:t>) </a:t>
            </a:r>
            <a:r>
              <a:rPr lang="pt-BR" sz="2000" b="1" dirty="0"/>
              <a:t>6 usos finais </a:t>
            </a:r>
            <a:r>
              <a:rPr lang="pt-BR" sz="2000" dirty="0"/>
              <a:t>(</a:t>
            </a:r>
            <a:r>
              <a:rPr lang="pt-BR" sz="2000" dirty="0" err="1"/>
              <a:t>PDEf</a:t>
            </a:r>
            <a:r>
              <a:rPr lang="pt-BR" sz="2000" dirty="0"/>
              <a:t>)</a:t>
            </a:r>
            <a:r>
              <a:rPr lang="pt-BR" sz="2000" b="1" dirty="0"/>
              <a:t>;</a:t>
            </a:r>
            <a:r>
              <a:rPr lang="pt-BR" sz="2000" dirty="0"/>
              <a:t> </a:t>
            </a:r>
          </a:p>
          <a:p>
            <a:pPr lvl="1" algn="just"/>
            <a:r>
              <a:rPr lang="pt-BR" sz="2000" dirty="0"/>
              <a:t>(</a:t>
            </a:r>
            <a:r>
              <a:rPr lang="pt-BR" sz="2000" dirty="0" err="1"/>
              <a:t>iii</a:t>
            </a:r>
            <a:r>
              <a:rPr lang="pt-BR" sz="2000" dirty="0"/>
              <a:t>) </a:t>
            </a:r>
            <a:r>
              <a:rPr lang="pt-BR" sz="2000" b="1" dirty="0"/>
              <a:t>18 combustíveis </a:t>
            </a:r>
            <a:r>
              <a:rPr lang="pt-BR" sz="2000" dirty="0"/>
              <a:t>(</a:t>
            </a:r>
            <a:r>
              <a:rPr lang="pt-BR" sz="2000" dirty="0" err="1"/>
              <a:t>PDEf</a:t>
            </a:r>
            <a:r>
              <a:rPr lang="pt-BR" sz="2000" dirty="0"/>
              <a:t>)</a:t>
            </a:r>
            <a:r>
              <a:rPr lang="pt-BR" sz="2000" b="1" dirty="0"/>
              <a:t>.</a:t>
            </a:r>
          </a:p>
          <a:p>
            <a:pPr lvl="1" algn="just"/>
            <a:endParaRPr lang="pt-B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EB35782-AD13-A08C-84B5-49ECB030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55" y="2718874"/>
            <a:ext cx="4554820" cy="250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5C766B9-D069-92A0-B698-79662D7289A5}"/>
              </a:ext>
            </a:extLst>
          </p:cNvPr>
          <p:cNvSpPr/>
          <p:nvPr/>
        </p:nvSpPr>
        <p:spPr>
          <a:xfrm>
            <a:off x="7566057" y="5257509"/>
            <a:ext cx="41013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Fonte: </a:t>
            </a:r>
            <a:r>
              <a:rPr lang="pt-BR" sz="1100" dirty="0" err="1"/>
              <a:t>Fraunhofer</a:t>
            </a:r>
            <a:r>
              <a:rPr lang="pt-BR" sz="1100" dirty="0"/>
              <a:t> </a:t>
            </a:r>
            <a:r>
              <a:rPr lang="pt-BR" sz="1100" dirty="0" err="1"/>
              <a:t>Institute</a:t>
            </a:r>
            <a:r>
              <a:rPr lang="en-US" sz="1100" dirty="0"/>
              <a:t>, TEP and IREES (2013)</a:t>
            </a:r>
            <a:endParaRPr lang="pt-BR" sz="1100" dirty="0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B10F104-0768-DD65-8EB9-5336B02EF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CC8E60A-D954-D977-F949-4E9D5362C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25" y="2766218"/>
            <a:ext cx="117531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600" dirty="0">
                <a:solidFill>
                  <a:schemeClr val="bg2"/>
                </a:solidFill>
              </a:rPr>
              <a:t> 2. </a:t>
            </a:r>
            <a:r>
              <a:rPr lang="es-ES" sz="4600" dirty="0">
                <a:solidFill>
                  <a:schemeClr val="bg2"/>
                </a:solidFill>
              </a:rPr>
              <a:t>Mapa </a:t>
            </a:r>
            <a:r>
              <a:rPr lang="es-ES" sz="4600" dirty="0" err="1">
                <a:solidFill>
                  <a:schemeClr val="bg2"/>
                </a:solidFill>
              </a:rPr>
              <a:t>interativo</a:t>
            </a:r>
            <a:r>
              <a:rPr lang="es-ES" sz="4600" dirty="0">
                <a:solidFill>
                  <a:schemeClr val="bg2"/>
                </a:solidFill>
              </a:rPr>
              <a:t> de </a:t>
            </a:r>
            <a:r>
              <a:rPr lang="es-ES" sz="4600" dirty="0" err="1">
                <a:solidFill>
                  <a:schemeClr val="bg2"/>
                </a:solidFill>
              </a:rPr>
              <a:t>potenciais</a:t>
            </a:r>
            <a:r>
              <a:rPr lang="es-ES" sz="4600" dirty="0">
                <a:solidFill>
                  <a:schemeClr val="bg2"/>
                </a:solidFill>
              </a:rPr>
              <a:t> de EE térmica </a:t>
            </a:r>
            <a:br>
              <a:rPr lang="pt-BR" sz="4500" dirty="0">
                <a:solidFill>
                  <a:schemeClr val="bg2"/>
                </a:solidFill>
              </a:rPr>
            </a:br>
            <a:endParaRPr lang="pt-BR" sz="45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DACAF2D-7265-AB52-8CF4-A7675041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07" y="1225046"/>
            <a:ext cx="9805425" cy="4946694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127885" y="470731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Mapa </a:t>
            </a:r>
            <a:r>
              <a:rPr lang="es-ES" sz="3200" dirty="0" err="1"/>
              <a:t>interativo</a:t>
            </a:r>
            <a:r>
              <a:rPr lang="es-ES" sz="3200" dirty="0"/>
              <a:t> de </a:t>
            </a:r>
            <a:r>
              <a:rPr lang="es-ES" sz="3200" dirty="0" err="1"/>
              <a:t>potenciais</a:t>
            </a:r>
            <a:r>
              <a:rPr lang="es-ES" sz="3200" dirty="0"/>
              <a:t> de EE térmica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C43CF6-D59E-40BC-557E-0D7E39932B37}"/>
              </a:ext>
            </a:extLst>
          </p:cNvPr>
          <p:cNvSpPr txBox="1"/>
          <p:nvPr/>
        </p:nvSpPr>
        <p:spPr>
          <a:xfrm>
            <a:off x="150807" y="6270419"/>
            <a:ext cx="11669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Link do Mapa (será disponibilizado no site do programa): https://maestrotechsoft.com/projects/potencializee/ </a:t>
            </a: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1699B2A9-DBBA-9DAA-EF52-819E32D5E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D961AF-61FE-8D35-E2AD-CD293A1B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94154632-B95B-07EE-E61C-6D09D6201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51" y="1660969"/>
            <a:ext cx="11503585" cy="4587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O usuário poderá fazer diferentes filtros para se avaliar as “Perdas Recuperáveis” </a:t>
            </a:r>
          </a:p>
          <a:p>
            <a:pPr marL="0" indent="0">
              <a:buNone/>
            </a:pPr>
            <a:r>
              <a:rPr lang="pt-BR" sz="2000" dirty="0"/>
              <a:t>(absolutas e relativa por estado), considerando:</a:t>
            </a:r>
          </a:p>
          <a:p>
            <a:pPr marL="0" indent="0">
              <a:buNone/>
            </a:pPr>
            <a:endParaRPr lang="pt-BR" sz="2000" dirty="0"/>
          </a:p>
          <a:p>
            <a:pPr marL="742950" lvl="1" indent="-285750">
              <a:lnSpc>
                <a:spcPct val="150000"/>
              </a:lnSpc>
            </a:pPr>
            <a:r>
              <a:rPr lang="pt-BR" sz="2000" dirty="0"/>
              <a:t>um certo segmento da indústria;</a:t>
            </a:r>
          </a:p>
          <a:p>
            <a:pPr marL="742950" lvl="1" indent="-285750">
              <a:lnSpc>
                <a:spcPct val="150000"/>
              </a:lnSpc>
            </a:pPr>
            <a:r>
              <a:rPr lang="pt-BR" sz="2000" dirty="0"/>
              <a:t>um determinado uso final;</a:t>
            </a:r>
          </a:p>
          <a:p>
            <a:pPr marL="742950" lvl="1" indent="-285750">
              <a:lnSpc>
                <a:spcPct val="150000"/>
              </a:lnSpc>
            </a:pPr>
            <a:r>
              <a:rPr lang="pt-BR" sz="2000" dirty="0"/>
              <a:t>três cenários macroeconômicos; e</a:t>
            </a:r>
          </a:p>
          <a:p>
            <a:pPr marL="742950" lvl="1" indent="-285750">
              <a:lnSpc>
                <a:spcPct val="150000"/>
              </a:lnSpc>
            </a:pPr>
            <a:r>
              <a:rPr lang="pt-BR" sz="2000" dirty="0"/>
              <a:t>três cenários de difusão tecnológica.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/>
              <a:t>O </a:t>
            </a:r>
            <a:r>
              <a:rPr lang="pt-BR" sz="2000" b="1" dirty="0"/>
              <a:t>objetivo</a:t>
            </a:r>
            <a:r>
              <a:rPr lang="pt-BR" sz="2000" dirty="0"/>
              <a:t> deste mapa é auxiliar indústrias, </a:t>
            </a:r>
            <a:r>
              <a:rPr lang="pt-BR" sz="2000" dirty="0" err="1"/>
              <a:t>ESCOs</a:t>
            </a:r>
            <a:r>
              <a:rPr lang="pt-BR" sz="2000" dirty="0"/>
              <a:t> e fabricantes de equipamento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/>
              <a:t>no desenvolvimento de estratégias para eficiência energética industrial.</a:t>
            </a:r>
            <a:endParaRPr lang="en-US" sz="2000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127885" y="470731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Mapa </a:t>
            </a:r>
            <a:r>
              <a:rPr lang="es-ES" sz="3200" dirty="0" err="1"/>
              <a:t>interativo</a:t>
            </a:r>
            <a:r>
              <a:rPr lang="es-ES" sz="3200" dirty="0"/>
              <a:t> de </a:t>
            </a:r>
            <a:r>
              <a:rPr lang="es-ES" sz="3200" dirty="0" err="1"/>
              <a:t>potenciais</a:t>
            </a:r>
            <a:r>
              <a:rPr lang="es-ES" sz="3200" dirty="0"/>
              <a:t> de EE térmica </a:t>
            </a: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1699B2A9-DBBA-9DAA-EF52-819E32D5E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D961AF-61FE-8D35-E2AD-CD293A1BE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465B8CF-A9D9-5C63-15DA-FC06D8AC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" y="2870840"/>
            <a:ext cx="6294857" cy="2160000"/>
          </a:xfrm>
          <a:prstGeom prst="rect">
            <a:avLst/>
          </a:prstGeom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371519" y="77727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Energia recuperável global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901794-1C9E-077B-9BAD-02F07B586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760" y="2184033"/>
            <a:ext cx="5553075" cy="37433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2386683-2C70-DA1D-EE56-063A241FE6BA}"/>
              </a:ext>
            </a:extLst>
          </p:cNvPr>
          <p:cNvSpPr txBox="1"/>
          <p:nvPr/>
        </p:nvSpPr>
        <p:spPr>
          <a:xfrm>
            <a:off x="296328" y="868356"/>
            <a:ext cx="6215432" cy="340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1400" dirty="0"/>
              <a:t>Cenário: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Cenário de Referência;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Difusão tecnológica natural;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Valores em </a:t>
            </a:r>
            <a:r>
              <a:rPr lang="pt-BR" sz="1400" dirty="0" err="1"/>
              <a:t>kTep</a:t>
            </a:r>
            <a:r>
              <a:rPr lang="pt-BR" sz="1400" dirty="0"/>
              <a:t>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D8EF16-C49F-513D-1732-20779F324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6086" y="839123"/>
            <a:ext cx="1336144" cy="9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Tema do Office">
  <a:themeElements>
    <a:clrScheme name="PotencializEE">
      <a:dk1>
        <a:srgbClr val="2D2D87"/>
      </a:dk1>
      <a:lt1>
        <a:srgbClr val="94D4EE"/>
      </a:lt1>
      <a:dk2>
        <a:srgbClr val="65B32E"/>
      </a:dk2>
      <a:lt2>
        <a:srgbClr val="FFFFFF"/>
      </a:lt2>
      <a:accent1>
        <a:srgbClr val="94D4EE"/>
      </a:accent1>
      <a:accent2>
        <a:srgbClr val="F39325"/>
      </a:accent2>
      <a:accent3>
        <a:srgbClr val="2D2D87"/>
      </a:accent3>
      <a:accent4>
        <a:srgbClr val="94D4EE"/>
      </a:accent4>
      <a:accent5>
        <a:srgbClr val="65B32E"/>
      </a:accent5>
      <a:accent6>
        <a:srgbClr val="F39325"/>
      </a:accent6>
      <a:hlink>
        <a:srgbClr val="FFFFFF"/>
      </a:hlink>
      <a:folHlink>
        <a:srgbClr val="000000"/>
      </a:folHlink>
    </a:clrScheme>
    <a:fontScheme name="PotencializEE">
      <a:majorFont>
        <a:latin typeface="Clear Sans"/>
        <a:ea typeface=""/>
        <a:cs typeface=""/>
      </a:majorFont>
      <a:minorFont>
        <a:latin typeface="Clear Sans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PotencializEE">
      <a:dk1>
        <a:srgbClr val="2D2D87"/>
      </a:dk1>
      <a:lt1>
        <a:srgbClr val="94D4EE"/>
      </a:lt1>
      <a:dk2>
        <a:srgbClr val="65B32E"/>
      </a:dk2>
      <a:lt2>
        <a:srgbClr val="FFFFFF"/>
      </a:lt2>
      <a:accent1>
        <a:srgbClr val="94D4EE"/>
      </a:accent1>
      <a:accent2>
        <a:srgbClr val="F39325"/>
      </a:accent2>
      <a:accent3>
        <a:srgbClr val="2D2D87"/>
      </a:accent3>
      <a:accent4>
        <a:srgbClr val="94D4EE"/>
      </a:accent4>
      <a:accent5>
        <a:srgbClr val="65B32E"/>
      </a:accent5>
      <a:accent6>
        <a:srgbClr val="F39325"/>
      </a:accent6>
      <a:hlink>
        <a:srgbClr val="FFFFFF"/>
      </a:hlink>
      <a:folHlink>
        <a:srgbClr val="000000"/>
      </a:folHlink>
    </a:clrScheme>
    <a:fontScheme name="PotencializEE">
      <a:majorFont>
        <a:latin typeface="Clear Sans"/>
        <a:ea typeface=""/>
        <a:cs typeface=""/>
      </a:majorFont>
      <a:minorFont>
        <a:latin typeface="Clea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4A2BE7320746469627AA230FACC3ED" ma:contentTypeVersion="16" ma:contentTypeDescription="Ein neues Dokument erstellen." ma:contentTypeScope="" ma:versionID="6fece9385e2621ac0aebbfb2a2c6bcc1">
  <xsd:schema xmlns:xsd="http://www.w3.org/2001/XMLSchema" xmlns:xs="http://www.w3.org/2001/XMLSchema" xmlns:p="http://schemas.microsoft.com/office/2006/metadata/properties" xmlns:ns2="5122abe2-d1e6-4740-9427-7259aa0ddd02" xmlns:ns3="902802d3-d969-4239-88bc-4e03936ef312" targetNamespace="http://schemas.microsoft.com/office/2006/metadata/properties" ma:root="true" ma:fieldsID="370e8742ba0d688b321b980119200899" ns2:_="" ns3:_="">
    <xsd:import namespace="5122abe2-d1e6-4740-9427-7259aa0ddd02"/>
    <xsd:import namespace="902802d3-d969-4239-88bc-4e03936ef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2abe2-d1e6-4740-9427-7259aa0dd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802d3-d969-4239-88bc-4e03936ef3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989a2e-458c-4f3b-afb4-814c2bf631cd}" ma:internalName="TaxCatchAll" ma:showField="CatchAllData" ma:web="902802d3-d969-4239-88bc-4e03936ef3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22abe2-d1e6-4740-9427-7259aa0ddd02">
      <Terms xmlns="http://schemas.microsoft.com/office/infopath/2007/PartnerControls"/>
    </lcf76f155ced4ddcb4097134ff3c332f>
    <TaxCatchAll xmlns="902802d3-d969-4239-88bc-4e03936ef312" xsi:nil="true"/>
  </documentManagement>
</p:properties>
</file>

<file path=customXml/itemProps1.xml><?xml version="1.0" encoding="utf-8"?>
<ds:datastoreItem xmlns:ds="http://schemas.openxmlformats.org/officeDocument/2006/customXml" ds:itemID="{193EB71A-A03F-4715-A2EB-2241EB8549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0DB5DD-E2AE-42A1-95B4-966456EF5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22abe2-d1e6-4740-9427-7259aa0ddd02"/>
    <ds:schemaRef ds:uri="902802d3-d969-4239-88bc-4e03936ef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9810F6-170F-44FC-B145-98CC6803274A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02802d3-d969-4239-88bc-4e03936ef312"/>
    <ds:schemaRef ds:uri="5122abe2-d1e6-4740-9427-7259aa0ddd0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2096</Words>
  <Application>Microsoft Office PowerPoint</Application>
  <PresentationFormat>Widescreen</PresentationFormat>
  <Paragraphs>410</Paragraphs>
  <Slides>30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Clear Sans</vt:lpstr>
      <vt:lpstr>Calibri</vt:lpstr>
      <vt:lpstr>Clear Sans (Corpo)</vt:lpstr>
      <vt:lpstr>Arial</vt:lpstr>
      <vt:lpstr>1_Tema do Office</vt:lpstr>
      <vt:lpstr>2_Tema do Office</vt:lpstr>
      <vt:lpstr>Apresentação do PowerPoint</vt:lpstr>
      <vt:lpstr>Apresentação do PowerPoint</vt:lpstr>
      <vt:lpstr> 1. Metodologia empregada </vt:lpstr>
      <vt:lpstr>Apresentação do PowerPoint</vt:lpstr>
      <vt:lpstr>Apresentação do PowerPoint</vt:lpstr>
      <vt:lpstr> 2. Mapa interativo de potenciais de EE térmica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3. Instrumentos regulatórios analisados  e políticas propostas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4. Cenários de economia de energia térmica e impactos possíveis  </vt:lpstr>
      <vt:lpstr>Apresentação do PowerPoint</vt:lpstr>
      <vt:lpstr>Apresentação do PowerPoint</vt:lpstr>
      <vt:lpstr>Apresentação do PowerPoint</vt:lpstr>
      <vt:lpstr> 5. Planos de ação propostos para as políticas possíveis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Giovanna Matsumoto França</dc:creator>
  <cp:keywords/>
  <dc:description>Designed by bluemedia.com.br - Sammy W. Oliveira (11) 98569-3906</dc:description>
  <cp:lastModifiedBy>Schiewe, Marco GIZ BR</cp:lastModifiedBy>
  <cp:revision>151</cp:revision>
  <dcterms:created xsi:type="dcterms:W3CDTF">2020-09-10T17:49:27Z</dcterms:created>
  <dcterms:modified xsi:type="dcterms:W3CDTF">2023-11-20T20:15:35Z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0x010100804A2BE7320746469627AA230FACC3ED</vt:lpwstr>
  </property>
  <property fmtid="{D5CDD505-2E9C-101B-9397-08002B2CF9AE}" pid="3" name="MediaServiceImageTags">
    <vt:lpwstr/>
  </property>
  <property fmtid="{D5CDD505-2E9C-101B-9397-08002B2CF9AE}" pid="4" name="MSIP_Label_1d1bec2f-76ff-4ec4-a400-40fa874b44be_Enabled">
    <vt:lpwstr>true</vt:lpwstr>
  </property>
  <property fmtid="{D5CDD505-2E9C-101B-9397-08002B2CF9AE}" pid="5" name="MSIP_Label_1d1bec2f-76ff-4ec4-a400-40fa874b44be_SetDate">
    <vt:lpwstr>2023-10-16T12:19:48Z</vt:lpwstr>
  </property>
  <property fmtid="{D5CDD505-2E9C-101B-9397-08002B2CF9AE}" pid="6" name="MSIP_Label_1d1bec2f-76ff-4ec4-a400-40fa874b44be_Method">
    <vt:lpwstr>Privileged</vt:lpwstr>
  </property>
  <property fmtid="{D5CDD505-2E9C-101B-9397-08002B2CF9AE}" pid="7" name="MSIP_Label_1d1bec2f-76ff-4ec4-a400-40fa874b44be_Name">
    <vt:lpwstr>Interno</vt:lpwstr>
  </property>
  <property fmtid="{D5CDD505-2E9C-101B-9397-08002B2CF9AE}" pid="8" name="MSIP_Label_1d1bec2f-76ff-4ec4-a400-40fa874b44be_SiteId">
    <vt:lpwstr>8a0ffb54-9716-4a93-9158-9e3a7206f18e</vt:lpwstr>
  </property>
  <property fmtid="{D5CDD505-2E9C-101B-9397-08002B2CF9AE}" pid="9" name="MSIP_Label_1d1bec2f-76ff-4ec4-a400-40fa874b44be_ActionId">
    <vt:lpwstr>b2132d89-7a25-4689-b8b1-dffc120d7f02</vt:lpwstr>
  </property>
  <property fmtid="{D5CDD505-2E9C-101B-9397-08002B2CF9AE}" pid="10" name="MSIP_Label_1d1bec2f-76ff-4ec4-a400-40fa874b44be_ContentBits">
    <vt:lpwstr>2</vt:lpwstr>
  </property>
  <property fmtid="{D5CDD505-2E9C-101B-9397-08002B2CF9AE}" pid="11" name="ClassificationContentMarkingFooterLocations">
    <vt:lpwstr>1_Tema do Office:9\2_Tema do Office:4</vt:lpwstr>
  </property>
  <property fmtid="{D5CDD505-2E9C-101B-9397-08002B2CF9AE}" pid="12" name="ClassificationContentMarkingFooterText">
    <vt:lpwstr>Classificação: Interna</vt:lpwstr>
  </property>
</Properties>
</file>